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60" r:id="rId3"/>
    <p:sldId id="565" r:id="rId4"/>
    <p:sldId id="264" r:id="rId5"/>
    <p:sldId id="324" r:id="rId6"/>
    <p:sldId id="318" r:id="rId7"/>
    <p:sldId id="561" r:id="rId8"/>
    <p:sldId id="562" r:id="rId9"/>
    <p:sldId id="566" r:id="rId10"/>
    <p:sldId id="323" r:id="rId11"/>
    <p:sldId id="560" r:id="rId12"/>
    <p:sldId id="563" r:id="rId13"/>
    <p:sldId id="321" r:id="rId14"/>
    <p:sldId id="567" r:id="rId15"/>
    <p:sldId id="573" r:id="rId16"/>
    <p:sldId id="568" r:id="rId17"/>
    <p:sldId id="569" r:id="rId18"/>
    <p:sldId id="319" r:id="rId19"/>
    <p:sldId id="570" r:id="rId20"/>
    <p:sldId id="571" r:id="rId21"/>
    <p:sldId id="572" r:id="rId22"/>
    <p:sldId id="275" r:id="rId23"/>
    <p:sldId id="273" r:id="rId24"/>
    <p:sldId id="574" r:id="rId25"/>
    <p:sldId id="315" r:id="rId26"/>
    <p:sldId id="320" r:id="rId27"/>
    <p:sldId id="32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B11139-5A5C-9640-9CF3-305F99292EB3}" v="3411" dt="2023-03-01T20:15:52.945"/>
    <p1510:client id="{BD263007-A623-5D42-AD08-4DB2F7E6CBAC}" v="726" dt="2023-03-01T21:57:27.217"/>
    <p1510:client id="{EFA210DD-3C63-DF42-8293-B77CA33F45DB}" v="1" dt="2023-03-07T16:34:42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9"/>
    <p:restoredTop sz="94801"/>
  </p:normalViewPr>
  <p:slideViewPr>
    <p:cSldViewPr snapToGrid="0">
      <p:cViewPr varScale="1">
        <p:scale>
          <a:sx n="107" d="100"/>
          <a:sy n="107" d="100"/>
        </p:scale>
        <p:origin x="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55972-552E-844A-8AB1-8005E0DD0AB3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03F0A-A7B4-BB44-830C-02E4129BF6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8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1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7D5032-3BF1-D940-A603-014092425E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85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26B0-A7F0-E16E-A777-BF72C9435C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78982-E133-54C6-C3A8-6EC93328F4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FEA5E-2E33-BCDF-B007-D248DA7CE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8EEA2-15B8-FE78-672D-6B25A15DD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68192-AEC5-8E28-A5B0-5E3D33D1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4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497F-4FA9-1E45-8738-736C4A7F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D5A75-2D31-2DC7-B20F-440275368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31B12-FE9B-92A5-9B7F-75584608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B7AB5-B178-7394-98AB-80D2524E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92DAA-0FCC-2E23-3BD0-6EA6BF11B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2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5105C-4334-149D-9835-8C885C186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2BF76-0222-B068-E13F-E5B1960350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3E23E-099E-B349-C39F-BEE4BBB6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7F7D3-5FAC-A4FE-78CE-C4E151D6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E5FDD-7BE1-61F0-8C8C-FDEF9ACD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55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17F7-7B07-C064-8031-E3D01658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>
            <a:normAutofit/>
          </a:bodyPr>
          <a:lstStyle>
            <a:lvl1pPr>
              <a:defRPr sz="2800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EBB1-861C-A3E5-6A89-C6A423D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CAE2F-F2BB-E54C-CEA3-A82F3A5E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3267-0925-6BA9-E02B-4A76C662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90860" cy="365125"/>
          </a:xfrm>
        </p:spPr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41BB68-CF48-FE6D-F165-AC0F577ED6C1}"/>
              </a:ext>
            </a:extLst>
          </p:cNvPr>
          <p:cNvCxnSpPr/>
          <p:nvPr userDrawn="1"/>
        </p:nvCxnSpPr>
        <p:spPr>
          <a:xfrm>
            <a:off x="0" y="544234"/>
            <a:ext cx="12192000" cy="0"/>
          </a:xfrm>
          <a:prstGeom prst="line">
            <a:avLst/>
          </a:prstGeom>
          <a:ln w="76200">
            <a:solidFill>
              <a:srgbClr val="F6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15A3C6-8261-F2D8-FC23-46D9CCAC55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52" y="6280293"/>
            <a:ext cx="1398295" cy="5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9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29A7-0EB8-B20C-7C1C-BB18E022D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5DCBB-E7B8-3461-8B18-01F677549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85ED8-80FA-DE6E-9FD3-704B1837F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C920A-16AA-9827-8A0D-6013C279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3217C-87F9-94F5-E1D2-0A54E9AA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86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C98E-BC34-B36C-66D1-79F56D7F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9EBAA-569F-CFE8-3BE1-2F81EA1EC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59B4-682E-E085-3E1D-F4FB5E53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E39FC-7AFF-4F34-4FAF-4F9654CE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D62E4-CF7B-E762-87A6-8390802A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07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9D521-698A-B425-5E57-E6F45FF4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F400-2925-43BF-579F-96E056D64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92994-2308-4BE7-7EB7-48586DE936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A269F-9B9B-DD99-F75E-347181F6D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439E3-61DB-4A6F-260A-BADD99F5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150D6-35C4-6825-0510-80CC6E6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0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C9785-7E47-0C01-E331-8420677E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C7178-04EC-84A2-FA09-644ACA45D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2CE2F-16DB-73AA-D2DA-9BE41353C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906D8-6FFF-340C-3D08-42192C2A8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F36F0B-9DA9-28B5-8517-C6F672AC96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6314C4-34BC-4133-996B-4F327472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79986-7F0F-7CA2-1CA5-69084CA9A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3DFD18-FDC5-3282-4F5A-E2AB265E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8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EE3F-4AE3-7EC0-8532-7ECDAAB0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0E567-4B03-ED1F-FB48-EF4363C66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60B52-D8D8-B9A8-D7A3-10A29D490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2A60A8-1380-5349-D4DA-2AFFF27F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2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EEE298-C69E-C6A6-A0CA-10BB6F866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4D0D9-82D7-EA4E-3F64-7B8A10635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D66D0-7E77-DAB6-3699-4A8EC5F5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C883-235D-1AF1-8381-6F322920E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D2812-BBC0-1F7C-71A5-94F214004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CBF8D-B3E8-F7EF-BD29-B161AB581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E8BFC-0368-993D-8DE6-F3B20B41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C9EC6F-05A8-5558-BD32-EF726B10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49A77-CAA5-3FC6-BFA5-7C4BD50B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8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B7CC-1F00-1F62-D365-1FA1C746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9A034-DDBC-6D0B-5734-6CE599360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98837-1232-478B-39F6-D9D7EDFB0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62002-C423-F1DA-6DF9-AF8A51FB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0D26E-AF0B-BB40-2A44-DAE45F67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F4D8D-3C14-2F97-D381-43904C39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3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84B2E-0542-1C4E-0771-E34A1E91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8F152-5D3A-2B2A-152B-904DA8D74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1E324-DE27-1B99-CF9D-079F7B420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B6D1C-0E08-D046-AD68-F7BCDC135216}" type="datetimeFigureOut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13017-2BBD-81AC-9993-84ED3E15B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14017-A740-E365-2372-7E3E57591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5AC56-2910-9941-A27C-B10DB8993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3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ssrm@illinois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99711964?h=0e090c0d76&amp;app_id=12296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B0A9E260-5895-6153-E1A3-597EFF76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15318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29E0-0872-FBD3-5AC4-23EB0E55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272" y="122765"/>
            <a:ext cx="9144000" cy="173606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GEOL593: Seismology and Earth Structure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>
                <a:latin typeface="Helvetica Light" panose="020B0403020202020204" pitchFamily="34" charset="0"/>
                <a:ea typeface="Roboto" panose="02000000000000000000" pitchFamily="2" charset="0"/>
              </a:rPr>
              <a:t>Spring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7F03-7338-274B-5321-8F44B2F2B5C8}"/>
              </a:ext>
            </a:extLst>
          </p:cNvPr>
          <p:cNvSpPr txBox="1"/>
          <p:nvPr/>
        </p:nvSpPr>
        <p:spPr>
          <a:xfrm>
            <a:off x="2287226" y="2228671"/>
            <a:ext cx="7981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Roboto Thin" panose="02000000000000000000" pitchFamily="2" charset="0"/>
                <a:ea typeface="Roboto Thin" panose="02000000000000000000" pitchFamily="2" charset="0"/>
              </a:rPr>
              <a:t>Lecture 7: </a:t>
            </a:r>
            <a:r>
              <a:rPr lang="en-US" sz="3600" b="1" i="1">
                <a:latin typeface="Roboto Thin" panose="02000000000000000000" pitchFamily="2" charset="0"/>
                <a:ea typeface="Roboto Thin" panose="02000000000000000000" pitchFamily="2" charset="0"/>
              </a:rPr>
              <a:t>Seismic Tomography</a:t>
            </a:r>
          </a:p>
          <a:p>
            <a:pPr algn="ctr"/>
            <a:r>
              <a:rPr lang="en-US" sz="3600">
                <a:latin typeface="Roboto Thin" panose="02000000000000000000" pitchFamily="2" charset="0"/>
                <a:ea typeface="Roboto Thin" panose="02000000000000000000" pitchFamily="2" charset="0"/>
              </a:rPr>
              <a:t>3/2/23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B7A04-44F8-C7B9-F05E-C90FE7A9D154}"/>
              </a:ext>
            </a:extLst>
          </p:cNvPr>
          <p:cNvSpPr txBox="1"/>
          <p:nvPr/>
        </p:nvSpPr>
        <p:spPr>
          <a:xfrm>
            <a:off x="9837774" y="5422392"/>
            <a:ext cx="272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Ross Maguire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rossrm@illinois.edu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3014 NHB</a:t>
            </a:r>
          </a:p>
        </p:txBody>
      </p:sp>
    </p:spTree>
    <p:extLst>
      <p:ext uri="{BB962C8B-B14F-4D97-AF65-F5344CB8AC3E}">
        <p14:creationId xmlns:p14="http://schemas.microsoft.com/office/powerpoint/2010/main" val="326411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CC0C-D850-E9D3-45DD-4840C825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Regularization: Norm damping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43C53-CEBC-F7C8-BD37-521485C8B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56" y="977899"/>
            <a:ext cx="1775659" cy="373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B0A775-86DC-7203-0465-C20EACAE9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6" y="2021825"/>
            <a:ext cx="2657288" cy="1062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98B5E-2249-E219-0B54-10337CDD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23" y="3761619"/>
            <a:ext cx="3710584" cy="463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C2EBC7-2442-5720-5885-27D31D0B8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23" y="5017183"/>
            <a:ext cx="4406347" cy="463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77D1E4-616A-3050-9AC0-9BA63D8D2932}"/>
              </a:ext>
            </a:extLst>
          </p:cNvPr>
          <p:cNvSpPr txBox="1"/>
          <p:nvPr/>
        </p:nvSpPr>
        <p:spPr>
          <a:xfrm>
            <a:off x="4713834" y="2328275"/>
            <a:ext cx="6476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Montserrat SemiBold" pitchFamily="2" charset="77"/>
              </a:rPr>
              <a:t>Biases model parameters towards reference (e.g., 0)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4399DD-3E62-431F-4CA3-40EA3705C3F5}"/>
              </a:ext>
            </a:extLst>
          </p:cNvPr>
          <p:cNvCxnSpPr/>
          <p:nvPr/>
        </p:nvCxnSpPr>
        <p:spPr>
          <a:xfrm flipH="1">
            <a:off x="3646199" y="2553282"/>
            <a:ext cx="844952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95E3563-7B05-C550-AED9-E222A11CBC4F}"/>
              </a:ext>
            </a:extLst>
          </p:cNvPr>
          <p:cNvSpPr txBox="1"/>
          <p:nvPr/>
        </p:nvSpPr>
        <p:spPr>
          <a:xfrm>
            <a:off x="3712668" y="859584"/>
            <a:ext cx="8479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Montserrat Medium" pitchFamily="2" charset="77"/>
              </a:rPr>
              <a:t>Need to introduce prior knowledge of the model </a:t>
            </a:r>
            <a:r>
              <a:rPr lang="en-US" sz="1600" b="1">
                <a:latin typeface="Montserrat Medium" pitchFamily="2" charset="77"/>
              </a:rPr>
              <a:t>m</a:t>
            </a:r>
          </a:p>
          <a:p>
            <a:endParaRPr lang="en-US" sz="1600" b="1">
              <a:latin typeface="Montserrat Medium" pitchFamily="2" charset="77"/>
            </a:endParaRPr>
          </a:p>
          <a:p>
            <a:r>
              <a:rPr lang="en-US" sz="1600">
                <a:latin typeface="Montserrat Medium" pitchFamily="2" charset="77"/>
              </a:rPr>
              <a:t>One choice is to find the m that is closest to a reference model m</a:t>
            </a:r>
            <a:r>
              <a:rPr lang="en-US" sz="1600" baseline="-25000">
                <a:latin typeface="Montserrat Medium" pitchFamily="2" charset="77"/>
              </a:rPr>
              <a:t>0</a:t>
            </a:r>
            <a:r>
              <a:rPr lang="en-US" sz="1600">
                <a:latin typeface="Montserrat Medium" pitchFamily="2" charset="77"/>
              </a:rPr>
              <a:t>. If you are inverting for model perturbations, the reference might be 0.</a:t>
            </a:r>
            <a:endParaRPr lang="en-US" sz="1600" baseline="-25000">
              <a:latin typeface="Montserrat Medium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4405A2-E5A2-E69F-7201-38D4EA841724}"/>
              </a:ext>
            </a:extLst>
          </p:cNvPr>
          <p:cNvSpPr txBox="1"/>
          <p:nvPr/>
        </p:nvSpPr>
        <p:spPr>
          <a:xfrm>
            <a:off x="5532473" y="3770963"/>
            <a:ext cx="6260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Montserrat SemiBold" pitchFamily="2" charset="77"/>
              </a:rPr>
              <a:t>Quantity to be minimized</a:t>
            </a:r>
          </a:p>
          <a:p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Montserrat SemiBold" pitchFamily="2" charset="77"/>
              </a:rPr>
              <a:t>𝛌 controls how strongly to apply ‘prior’ information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E481B70-24BC-94E1-6CBE-389443E7B745}"/>
              </a:ext>
            </a:extLst>
          </p:cNvPr>
          <p:cNvCxnSpPr/>
          <p:nvPr/>
        </p:nvCxnSpPr>
        <p:spPr>
          <a:xfrm flipH="1">
            <a:off x="4491151" y="3983687"/>
            <a:ext cx="844952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1F4513-2117-8CD3-4A9D-2E6A6F29760C}"/>
              </a:ext>
            </a:extLst>
          </p:cNvPr>
          <p:cNvSpPr txBox="1"/>
          <p:nvPr/>
        </p:nvSpPr>
        <p:spPr>
          <a:xfrm>
            <a:off x="6265399" y="5017183"/>
            <a:ext cx="626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Montserrat SemiBold" pitchFamily="2" charset="77"/>
              </a:rPr>
              <a:t>Damped least squares solution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66A6269-59E8-9157-CB86-CB1C48FDD4B0}"/>
              </a:ext>
            </a:extLst>
          </p:cNvPr>
          <p:cNvCxnSpPr/>
          <p:nvPr/>
        </p:nvCxnSpPr>
        <p:spPr>
          <a:xfrm flipH="1">
            <a:off x="5224077" y="5229907"/>
            <a:ext cx="844952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9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ADDD-80FF-B620-EF2C-60C59961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Regularization: Smoothing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3B17F-A580-DE22-ACAE-46F80788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914" y="846374"/>
            <a:ext cx="2865051" cy="2109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DF1F34-606F-3695-DE27-0E7344AF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570" y="3120951"/>
            <a:ext cx="4637741" cy="748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0C2031-317E-1470-4192-DDCA9E3C6B90}"/>
              </a:ext>
            </a:extLst>
          </p:cNvPr>
          <p:cNvSpPr txBox="1"/>
          <p:nvPr/>
        </p:nvSpPr>
        <p:spPr>
          <a:xfrm>
            <a:off x="609600" y="1090246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Montserrat Medium" pitchFamily="2" charset="77"/>
              </a:rPr>
              <a:t>Minimize the ‘roughness’ of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27BCF6-D9DB-1644-195E-30583099A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76" y="3707215"/>
            <a:ext cx="3981173" cy="463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DD6AC9-D8E1-BF16-B9A1-567A21CCA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42" y="2097434"/>
            <a:ext cx="2047185" cy="1002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DA3125-E18D-8AD4-9743-CB9E3ACE1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76" y="4870293"/>
            <a:ext cx="4291497" cy="443948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74E7549-5142-89B8-37A2-486AA0310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0899" y="3939128"/>
            <a:ext cx="3309375" cy="27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8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31D6-3353-2E80-73B2-3DBA8EB1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choose damping parameters? (L-curve test)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2D8CE99-AA40-138F-06ED-CCBC419B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59" y="2555673"/>
            <a:ext cx="8454920" cy="405347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74B0C3-83C8-5BD3-EF6F-990CF70C0697}"/>
              </a:ext>
            </a:extLst>
          </p:cNvPr>
          <p:cNvSpPr txBox="1">
            <a:spLocks/>
          </p:cNvSpPr>
          <p:nvPr/>
        </p:nvSpPr>
        <p:spPr>
          <a:xfrm>
            <a:off x="706056" y="874152"/>
            <a:ext cx="10706581" cy="14390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An ‘optimal’ choice for a regularization parameter is often the one that provides a balance between model ‘size’ and misfit. </a:t>
            </a:r>
          </a:p>
          <a:p>
            <a:pPr marL="0" indent="0">
              <a:buNone/>
            </a:pPr>
            <a:endParaRPr lang="en-US" sz="2000">
              <a:latin typeface="Montserrat Medium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This will be near the bend in an ‘L-curve’ plot</a:t>
            </a:r>
          </a:p>
        </p:txBody>
      </p:sp>
    </p:spTree>
    <p:extLst>
      <p:ext uri="{BB962C8B-B14F-4D97-AF65-F5344CB8AC3E}">
        <p14:creationId xmlns:p14="http://schemas.microsoft.com/office/powerpoint/2010/main" val="223612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4ABD-3550-EA46-CDF9-0F489E74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parameterization</a:t>
            </a:r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89A7C2A4-8150-7A54-8D10-5C75E4B8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354" y="999083"/>
            <a:ext cx="4107274" cy="5016810"/>
          </a:xfrm>
          <a:prstGeom prst="rect">
            <a:avLst/>
          </a:prstGeom>
        </p:spPr>
      </p:pic>
      <p:pic>
        <p:nvPicPr>
          <p:cNvPr id="5" name="Picture 4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8345BA90-05F1-2326-BDA3-E64D4BC03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76" y="681037"/>
            <a:ext cx="3178380" cy="5079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64546-18BB-BFCC-E226-239F8B77C64F}"/>
              </a:ext>
            </a:extLst>
          </p:cNvPr>
          <p:cNvSpPr txBox="1"/>
          <p:nvPr/>
        </p:nvSpPr>
        <p:spPr>
          <a:xfrm>
            <a:off x="712229" y="1438250"/>
            <a:ext cx="34326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latin typeface="Montserrat SemiBold" pitchFamily="2" charset="77"/>
              </a:rPr>
              <a:t>Blocks</a:t>
            </a:r>
          </a:p>
          <a:p>
            <a:endParaRPr lang="en-US" b="1" i="1">
              <a:latin typeface="Montserrat SemiBold" pitchFamily="2" charset="77"/>
            </a:endParaRPr>
          </a:p>
          <a:p>
            <a:r>
              <a:rPr lang="en-US" b="1" i="1">
                <a:latin typeface="Montserrat SemiBold" pitchFamily="2" charset="77"/>
              </a:rPr>
              <a:t>Nodes</a:t>
            </a:r>
          </a:p>
          <a:p>
            <a:br>
              <a:rPr lang="en-US" b="1" i="1">
                <a:latin typeface="Montserrat SemiBold" pitchFamily="2" charset="77"/>
              </a:rPr>
            </a:br>
            <a:r>
              <a:rPr lang="en-US" b="1" i="1">
                <a:latin typeface="Montserrat SemiBold" pitchFamily="2" charset="77"/>
              </a:rPr>
              <a:t>Tetrahedra</a:t>
            </a:r>
          </a:p>
          <a:p>
            <a:endParaRPr lang="en-US" b="1" i="1">
              <a:latin typeface="Montserrat SemiBold" pitchFamily="2" charset="77"/>
            </a:endParaRPr>
          </a:p>
          <a:p>
            <a:r>
              <a:rPr lang="en-US" b="1" i="1">
                <a:latin typeface="Montserrat SemiBold" pitchFamily="2" charset="77"/>
              </a:rPr>
              <a:t>Spherical Harmonics</a:t>
            </a:r>
          </a:p>
          <a:p>
            <a:endParaRPr lang="en-US" b="1" i="1">
              <a:latin typeface="Montserrat SemiBold" pitchFamily="2" charset="77"/>
            </a:endParaRPr>
          </a:p>
          <a:p>
            <a:r>
              <a:rPr lang="en-US" b="1" i="1" err="1">
                <a:latin typeface="Montserrat SemiBold" pitchFamily="2" charset="77"/>
              </a:rPr>
              <a:t>Etc</a:t>
            </a:r>
            <a:r>
              <a:rPr lang="en-US" b="1" i="1">
                <a:latin typeface="Montserrat SemiBold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7187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D324-CD80-E136-7090-5AFCD1DC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29FD4-984E-5B9B-E6FE-3ED74556E839}"/>
              </a:ext>
            </a:extLst>
          </p:cNvPr>
          <p:cNvSpPr txBox="1">
            <a:spLocks/>
          </p:cNvSpPr>
          <p:nvPr/>
        </p:nvSpPr>
        <p:spPr>
          <a:xfrm>
            <a:off x="1926055" y="874152"/>
            <a:ext cx="8339889" cy="14390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We can explore the resolution of a tomographic model by testing how various input structures (left) would appear given the coverage provided by our dataset (i.e. ray geometry)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E00F9-6E8D-4DFD-7F9D-FA786152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59" y="1928114"/>
            <a:ext cx="8020280" cy="43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61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F2D9-E2FC-AC2B-18CB-70275913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Smearing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9448-0766-2847-173D-881E9048E5F7}"/>
              </a:ext>
            </a:extLst>
          </p:cNvPr>
          <p:cNvSpPr txBox="1">
            <a:spLocks/>
          </p:cNvSpPr>
          <p:nvPr/>
        </p:nvSpPr>
        <p:spPr>
          <a:xfrm>
            <a:off x="925551" y="1007295"/>
            <a:ext cx="10292576" cy="18808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>
              <a:latin typeface="Montserrat Medium" pitchFamily="2" charset="77"/>
            </a:endParaRPr>
          </a:p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When only a limited range of ray angles are available, structures are </a:t>
            </a:r>
            <a:r>
              <a:rPr lang="en-US" sz="2000">
                <a:solidFill>
                  <a:srgbClr val="7030A0"/>
                </a:solidFill>
                <a:latin typeface="Montserrat Medium" pitchFamily="2" charset="77"/>
              </a:rPr>
              <a:t>smeared</a:t>
            </a:r>
            <a:r>
              <a:rPr lang="en-US" sz="2000">
                <a:latin typeface="Montserrat Medium" pitchFamily="2" charset="77"/>
              </a:rPr>
              <a:t> in the direction parallel to the 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670F1-8394-C7BE-14C2-2188A4B4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624" y="3301353"/>
            <a:ext cx="7799942" cy="29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29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5E2B-1823-D350-9129-3EE0A670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Subduction zone tomography</a:t>
            </a:r>
          </a:p>
        </p:txBody>
      </p:sp>
      <p:pic>
        <p:nvPicPr>
          <p:cNvPr id="3" name="Picture 2" descr="A picture containing umbrella, accessory, clipart&#10;&#10;Description automatically generated">
            <a:extLst>
              <a:ext uri="{FF2B5EF4-FFF2-40B4-BE49-F238E27FC236}">
                <a16:creationId xmlns:a16="http://schemas.microsoft.com/office/drawing/2014/main" id="{8F1B462E-B401-A966-7757-4488FC6D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16" y="2382059"/>
            <a:ext cx="5643269" cy="355032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3FF267E-1E13-F50F-FABE-98332D8D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345" y="3428999"/>
            <a:ext cx="3556000" cy="234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D3BEE8-949A-3332-70D6-AED2C93DE110}"/>
              </a:ext>
            </a:extLst>
          </p:cNvPr>
          <p:cNvSpPr txBox="1"/>
          <p:nvPr/>
        </p:nvSpPr>
        <p:spPr>
          <a:xfrm>
            <a:off x="844883" y="5932387"/>
            <a:ext cx="2149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Montserrat Medium" pitchFamily="2" charset="77"/>
              </a:rPr>
              <a:t>Grand et al., 1997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35F6A38-69A8-7893-C640-C99BEA190DA3}"/>
              </a:ext>
            </a:extLst>
          </p:cNvPr>
          <p:cNvSpPr txBox="1">
            <a:spLocks/>
          </p:cNvSpPr>
          <p:nvPr/>
        </p:nvSpPr>
        <p:spPr>
          <a:xfrm>
            <a:off x="684442" y="1097256"/>
            <a:ext cx="5178475" cy="14390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Montserrat Medium" pitchFamily="2" charset="77"/>
              </a:rPr>
              <a:t>Do slabs penetrate the transition zone? (In mantle convection layered?)</a:t>
            </a:r>
          </a:p>
        </p:txBody>
      </p:sp>
    </p:spTree>
    <p:extLst>
      <p:ext uri="{BB962C8B-B14F-4D97-AF65-F5344CB8AC3E}">
        <p14:creationId xmlns:p14="http://schemas.microsoft.com/office/powerpoint/2010/main" val="2342268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3CE1-55EE-E61F-3264-6CE2998B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Slabs stagnating in the transition zone</a:t>
            </a:r>
          </a:p>
        </p:txBody>
      </p:sp>
      <p:pic>
        <p:nvPicPr>
          <p:cNvPr id="3" name="Picture 2" descr="A close-up of some cards&#10;&#10;Description automatically generated with low confidence">
            <a:extLst>
              <a:ext uri="{FF2B5EF4-FFF2-40B4-BE49-F238E27FC236}">
                <a16:creationId xmlns:a16="http://schemas.microsoft.com/office/drawing/2014/main" id="{1963A803-745E-CE29-F614-EABA1302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32" y="1489150"/>
            <a:ext cx="8223147" cy="5138540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1CE59FE-F3C5-6EDB-96A5-E79EB590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253" y="1142871"/>
            <a:ext cx="3237543" cy="1685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0C0C7C-2290-6348-ED05-AF83717A6AF8}"/>
              </a:ext>
            </a:extLst>
          </p:cNvPr>
          <p:cNvSpPr txBox="1"/>
          <p:nvPr/>
        </p:nvSpPr>
        <p:spPr>
          <a:xfrm>
            <a:off x="274674" y="6166461"/>
            <a:ext cx="214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Montserrat Medium" pitchFamily="2" charset="77"/>
              </a:rPr>
              <a:t>Fukao</a:t>
            </a:r>
            <a:r>
              <a:rPr lang="en-US" sz="1200">
                <a:latin typeface="Montserrat Medium" pitchFamily="2" charset="77"/>
              </a:rPr>
              <a:t> &amp; Obayashi, 2013</a:t>
            </a:r>
          </a:p>
        </p:txBody>
      </p:sp>
    </p:spTree>
    <p:extLst>
      <p:ext uri="{BB962C8B-B14F-4D97-AF65-F5344CB8AC3E}">
        <p14:creationId xmlns:p14="http://schemas.microsoft.com/office/powerpoint/2010/main" val="2724584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ingMoviev2c">
            <a:hlinkClick r:id="" action="ppaction://media"/>
            <a:extLst>
              <a:ext uri="{FF2B5EF4-FFF2-40B4-BE49-F238E27FC236}">
                <a16:creationId xmlns:a16="http://schemas.microsoft.com/office/drawing/2014/main" id="{307731A2-AD23-0E04-6586-180D1C1D1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BAB05-912B-AFD2-00D6-A4CFC7584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/>
          <a:lstStyle/>
          <a:p>
            <a:r>
              <a:rPr lang="en-US"/>
              <a:t>Global P-wave travel time tomography</a:t>
            </a:r>
          </a:p>
        </p:txBody>
      </p:sp>
    </p:spTree>
    <p:extLst>
      <p:ext uri="{BB962C8B-B14F-4D97-AF65-F5344CB8AC3E}">
        <p14:creationId xmlns:p14="http://schemas.microsoft.com/office/powerpoint/2010/main" val="307899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C1803-ED90-1D67-E17B-9D03F9949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Hotspots and mantle plumes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A762D41-824D-4C9D-E7F4-AD457B72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905" y="1026870"/>
            <a:ext cx="8048297" cy="5189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8D79B-2B65-22C6-94B4-5DDF0A164D26}"/>
              </a:ext>
            </a:extLst>
          </p:cNvPr>
          <p:cNvSpPr txBox="1"/>
          <p:nvPr/>
        </p:nvSpPr>
        <p:spPr>
          <a:xfrm>
            <a:off x="1995897" y="6343045"/>
            <a:ext cx="2149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Montserrat Medium" pitchFamily="2" charset="77"/>
              </a:rPr>
              <a:t>Montelli</a:t>
            </a:r>
            <a:r>
              <a:rPr lang="en-US" sz="1200">
                <a:latin typeface="Montserrat Medium" pitchFamily="2" charset="77"/>
              </a:rPr>
              <a:t> et al., 2006</a:t>
            </a:r>
          </a:p>
        </p:txBody>
      </p:sp>
    </p:spTree>
    <p:extLst>
      <p:ext uri="{BB962C8B-B14F-4D97-AF65-F5344CB8AC3E}">
        <p14:creationId xmlns:p14="http://schemas.microsoft.com/office/powerpoint/2010/main" val="427039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B1AA0D0-2E23-0A20-E0BA-9E12FEA622BB}"/>
              </a:ext>
            </a:extLst>
          </p:cNvPr>
          <p:cNvSpPr txBox="1">
            <a:spLocks/>
          </p:cNvSpPr>
          <p:nvPr/>
        </p:nvSpPr>
        <p:spPr>
          <a:xfrm>
            <a:off x="532427" y="52858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>
                <a:latin typeface="Roboto" panose="02000000000000000000" pitchFamily="2" charset="0"/>
                <a:ea typeface="Roboto" panose="02000000000000000000" pitchFamily="2" charset="0"/>
              </a:rPr>
              <a:t>Class schedule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058B99-03DF-6C00-8765-37E1D31EE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736542"/>
              </p:ext>
            </p:extLst>
          </p:nvPr>
        </p:nvGraphicFramePr>
        <p:xfrm>
          <a:off x="234878" y="662457"/>
          <a:ext cx="6258070" cy="59310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7515">
                  <a:extLst>
                    <a:ext uri="{9D8B030D-6E8A-4147-A177-3AD203B41FA5}">
                      <a16:colId xmlns:a16="http://schemas.microsoft.com/office/drawing/2014/main" val="1056481097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2611648886"/>
                    </a:ext>
                  </a:extLst>
                </a:gridCol>
                <a:gridCol w="2075688">
                  <a:extLst>
                    <a:ext uri="{9D8B030D-6E8A-4147-A177-3AD203B41FA5}">
                      <a16:colId xmlns:a16="http://schemas.microsoft.com/office/drawing/2014/main" val="934382152"/>
                    </a:ext>
                  </a:extLst>
                </a:gridCol>
                <a:gridCol w="2506164">
                  <a:extLst>
                    <a:ext uri="{9D8B030D-6E8A-4147-A177-3AD203B41FA5}">
                      <a16:colId xmlns:a16="http://schemas.microsoft.com/office/drawing/2014/main" val="1731134014"/>
                    </a:ext>
                  </a:extLst>
                </a:gridCol>
              </a:tblGrid>
              <a:tr h="1370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Dates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Topic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assignment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8131412"/>
                  </a:ext>
                </a:extLst>
              </a:tr>
              <a:tr h="2528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17, Jan 19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Course overview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1: Python crash course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82287666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24, Jan 26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signal processing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2: Introduction to </a:t>
                      </a:r>
                      <a:r>
                        <a:rPr lang="en-US" sz="900" err="1">
                          <a:effectLst/>
                        </a:rPr>
                        <a:t>Obspy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46460334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31, Feb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Moment Tensors/ Inverse methods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3: Moment tensor inversion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06194411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4: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7, Feb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🤮 </a:t>
                      </a: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class, Ross ill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wave propagation 1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693773280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14, Feb 16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4: Reference Earth models: The “1D” Earth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Seismic wave propagation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92489006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21, Feb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5: Surface wave dispersion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Surface waves and normal modes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5798523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7: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28, Mar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6: Normal modes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tomography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06399170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8: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7, Mar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7: Seismic Tomography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discontinuities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 Research paper discussion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113921085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9: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Spring break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613328099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10: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21, Mar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8. Receiver Functions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 Anisotropy and anelasticity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221357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28, Mar 30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9: </a:t>
                      </a:r>
                      <a:r>
                        <a:rPr lang="en-US" sz="900" err="1">
                          <a:effectLst/>
                        </a:rPr>
                        <a:t>InSight</a:t>
                      </a:r>
                      <a:r>
                        <a:rPr lang="en-US" sz="900">
                          <a:effectLst/>
                        </a:rPr>
                        <a:t>- Seismology on Mars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422971637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4, Apr 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6437034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11, Apr 13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10: Earthquake detection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612796272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14: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18, Apr 20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Machine learning in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959484565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25, Apr 27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Frontiers of seismology: What’s next?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079005518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2, May 4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Research paper presentations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95611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28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4CAE-21D0-7E86-65B3-02EC4312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plume imaging</a:t>
            </a:r>
          </a:p>
        </p:txBody>
      </p:sp>
      <p:sp>
        <p:nvSpPr>
          <p:cNvPr id="4" name="Google Shape;221;p38">
            <a:extLst>
              <a:ext uri="{FF2B5EF4-FFF2-40B4-BE49-F238E27FC236}">
                <a16:creationId xmlns:a16="http://schemas.microsoft.com/office/drawing/2014/main" id="{86540F0D-9090-FA1F-F9AC-0F28B5FFD0A8}"/>
              </a:ext>
            </a:extLst>
          </p:cNvPr>
          <p:cNvSpPr txBox="1"/>
          <p:nvPr/>
        </p:nvSpPr>
        <p:spPr>
          <a:xfrm>
            <a:off x="8543778" y="822014"/>
            <a:ext cx="279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Myriad Pro SemiCond" panose="020B0503030403020204" pitchFamily="34" charset="0"/>
              </a:rPr>
              <a:t>ISC stations</a:t>
            </a:r>
            <a:endParaRPr sz="2400">
              <a:latin typeface="Myriad Pro SemiCond" panose="020B0503030403020204" pitchFamily="34" charset="0"/>
            </a:endParaRPr>
          </a:p>
        </p:txBody>
      </p:sp>
      <p:pic>
        <p:nvPicPr>
          <p:cNvPr id="5" name="Google Shape;222;p38">
            <a:extLst>
              <a:ext uri="{FF2B5EF4-FFF2-40B4-BE49-F238E27FC236}">
                <a16:creationId xmlns:a16="http://schemas.microsoft.com/office/drawing/2014/main" id="{900C370D-5211-0F54-D545-6F137EA68E5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32645" y="1561180"/>
            <a:ext cx="4460591" cy="22674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0;p38">
            <a:extLst>
              <a:ext uri="{FF2B5EF4-FFF2-40B4-BE49-F238E27FC236}">
                <a16:creationId xmlns:a16="http://schemas.microsoft.com/office/drawing/2014/main" id="{B460BED7-BA79-E452-BF73-3C9EA67F3AEF}"/>
              </a:ext>
            </a:extLst>
          </p:cNvPr>
          <p:cNvSpPr txBox="1"/>
          <p:nvPr/>
        </p:nvSpPr>
        <p:spPr>
          <a:xfrm>
            <a:off x="321734" y="822014"/>
            <a:ext cx="6526586" cy="125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Montserrat Medium" pitchFamily="2" charset="77"/>
              <a:ea typeface="Helvetica Neue"/>
              <a:cs typeface="Helvetica Neue"/>
              <a:sym typeface="Helvetica Neue"/>
            </a:endParaRPr>
          </a:p>
          <a:p>
            <a:r>
              <a:rPr lang="en" sz="2000" b="1">
                <a:latin typeface="Montserrat Medium" pitchFamily="2" charset="77"/>
                <a:ea typeface="Helvetica Neue"/>
                <a:cs typeface="Helvetica Neue"/>
                <a:sym typeface="Helvetica Neue"/>
              </a:rPr>
              <a:t>Data coverage (stations mostly on continents)</a:t>
            </a:r>
            <a:endParaRPr sz="2000" b="1">
              <a:latin typeface="Montserrat Medium" pitchFamily="2" charset="77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67015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4CAE-21D0-7E86-65B3-02EC4312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plume imaging</a:t>
            </a:r>
          </a:p>
        </p:txBody>
      </p:sp>
      <p:sp>
        <p:nvSpPr>
          <p:cNvPr id="3" name="Google Shape;220;p38">
            <a:extLst>
              <a:ext uri="{FF2B5EF4-FFF2-40B4-BE49-F238E27FC236}">
                <a16:creationId xmlns:a16="http://schemas.microsoft.com/office/drawing/2014/main" id="{E41AC740-3963-8BD5-6A17-704078ED96CB}"/>
              </a:ext>
            </a:extLst>
          </p:cNvPr>
          <p:cNvSpPr txBox="1"/>
          <p:nvPr/>
        </p:nvSpPr>
        <p:spPr>
          <a:xfrm>
            <a:off x="321734" y="2298531"/>
            <a:ext cx="6526586" cy="71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>
                <a:latin typeface="Montserrat Medium" pitchFamily="2" charset="77"/>
                <a:ea typeface="Helvetica Neue"/>
                <a:cs typeface="Helvetica Neue"/>
                <a:sym typeface="Helvetica Neue"/>
              </a:rPr>
              <a:t>Plumes are narrow and deep</a:t>
            </a:r>
            <a:endParaRPr sz="2000" b="1">
              <a:latin typeface="Montserrat Medium" pitchFamily="2" charset="77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221;p38">
            <a:extLst>
              <a:ext uri="{FF2B5EF4-FFF2-40B4-BE49-F238E27FC236}">
                <a16:creationId xmlns:a16="http://schemas.microsoft.com/office/drawing/2014/main" id="{86540F0D-9090-FA1F-F9AC-0F28B5FFD0A8}"/>
              </a:ext>
            </a:extLst>
          </p:cNvPr>
          <p:cNvSpPr txBox="1"/>
          <p:nvPr/>
        </p:nvSpPr>
        <p:spPr>
          <a:xfrm>
            <a:off x="8543778" y="822014"/>
            <a:ext cx="2799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Myriad Pro SemiCond" panose="020B0503030403020204" pitchFamily="34" charset="0"/>
              </a:rPr>
              <a:t>ISC stations</a:t>
            </a:r>
            <a:endParaRPr sz="2400">
              <a:latin typeface="Myriad Pro SemiCond" panose="020B0503030403020204" pitchFamily="34" charset="0"/>
            </a:endParaRPr>
          </a:p>
        </p:txBody>
      </p:sp>
      <p:sp>
        <p:nvSpPr>
          <p:cNvPr id="6" name="Google Shape;220;p38">
            <a:extLst>
              <a:ext uri="{FF2B5EF4-FFF2-40B4-BE49-F238E27FC236}">
                <a16:creationId xmlns:a16="http://schemas.microsoft.com/office/drawing/2014/main" id="{D75CF51B-3818-CFFC-196F-F6982DCF7EEB}"/>
              </a:ext>
            </a:extLst>
          </p:cNvPr>
          <p:cNvSpPr txBox="1"/>
          <p:nvPr/>
        </p:nvSpPr>
        <p:spPr>
          <a:xfrm>
            <a:off x="321734" y="3420667"/>
            <a:ext cx="6526586" cy="92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>
                <a:latin typeface="Montserrat Medium" pitchFamily="2" charset="77"/>
                <a:ea typeface="Helvetica Neue"/>
                <a:cs typeface="Helvetica Neue"/>
                <a:sym typeface="Helvetica Neue"/>
              </a:rPr>
              <a:t>Wavefront healing (wave delays don’t survive)</a:t>
            </a:r>
            <a:endParaRPr sz="2000" b="1">
              <a:latin typeface="Montserrat Medium" pitchFamily="2" charset="77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220;p38">
            <a:extLst>
              <a:ext uri="{FF2B5EF4-FFF2-40B4-BE49-F238E27FC236}">
                <a16:creationId xmlns:a16="http://schemas.microsoft.com/office/drawing/2014/main" id="{B460BED7-BA79-E452-BF73-3C9EA67F3AEF}"/>
              </a:ext>
            </a:extLst>
          </p:cNvPr>
          <p:cNvSpPr txBox="1"/>
          <p:nvPr/>
        </p:nvSpPr>
        <p:spPr>
          <a:xfrm>
            <a:off x="321734" y="822014"/>
            <a:ext cx="6526586" cy="125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Montserrat Medium" pitchFamily="2" charset="77"/>
              <a:ea typeface="Helvetica Neue"/>
              <a:cs typeface="Helvetica Neue"/>
              <a:sym typeface="Helvetica Neue"/>
            </a:endParaRPr>
          </a:p>
          <a:p>
            <a:r>
              <a:rPr lang="en" sz="2000">
                <a:latin typeface="Montserrat Medium" pitchFamily="2" charset="77"/>
                <a:ea typeface="Helvetica Neue"/>
                <a:cs typeface="Helvetica Neue"/>
                <a:sym typeface="Helvetica Neue"/>
              </a:rPr>
              <a:t>Data coverage (stations mostly on continents)</a:t>
            </a:r>
            <a:endParaRPr sz="2000">
              <a:latin typeface="Montserrat Medium" pitchFamily="2" charset="77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Google Shape;229;p39" descr="Wavefront_healing.png">
            <a:extLst>
              <a:ext uri="{FF2B5EF4-FFF2-40B4-BE49-F238E27FC236}">
                <a16:creationId xmlns:a16="http://schemas.microsoft.com/office/drawing/2014/main" id="{D42FF6F5-8D6B-9B91-4C1B-F9EBB7C711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8404" y="3828647"/>
            <a:ext cx="5081040" cy="24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31;p39">
            <a:extLst>
              <a:ext uri="{FF2B5EF4-FFF2-40B4-BE49-F238E27FC236}">
                <a16:creationId xmlns:a16="http://schemas.microsoft.com/office/drawing/2014/main" id="{55B212A1-3854-7C0D-D46D-58EE62DBC2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323" y="983822"/>
            <a:ext cx="3401201" cy="2267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34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0A666E-3891-9C48-9CFC-79B2A2A86D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sitting, computer, table, computer&#10;&#10;Description automatically generated">
            <a:extLst>
              <a:ext uri="{FF2B5EF4-FFF2-40B4-BE49-F238E27FC236}">
                <a16:creationId xmlns:a16="http://schemas.microsoft.com/office/drawing/2014/main" id="{00E928E2-1C56-4F4B-9D59-D2640274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37" y="754298"/>
            <a:ext cx="9870475" cy="5878149"/>
          </a:xfrm>
          <a:prstGeom prst="rect">
            <a:avLst/>
          </a:prstGeom>
        </p:spPr>
      </p:pic>
      <p:sp>
        <p:nvSpPr>
          <p:cNvPr id="10" name="5-Point Star 9">
            <a:extLst>
              <a:ext uri="{FF2B5EF4-FFF2-40B4-BE49-F238E27FC236}">
                <a16:creationId xmlns:a16="http://schemas.microsoft.com/office/drawing/2014/main" id="{79F6AC36-D31B-F344-A523-2F6236E985AA}"/>
              </a:ext>
            </a:extLst>
          </p:cNvPr>
          <p:cNvSpPr/>
          <p:nvPr/>
        </p:nvSpPr>
        <p:spPr>
          <a:xfrm>
            <a:off x="4828032" y="4175675"/>
            <a:ext cx="292608" cy="321869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8F832E-19DB-0B4A-97A8-6FA7F2A2DEFA}"/>
              </a:ext>
            </a:extLst>
          </p:cNvPr>
          <p:cNvCxnSpPr>
            <a:cxnSpLocks/>
          </p:cNvCxnSpPr>
          <p:nvPr/>
        </p:nvCxnSpPr>
        <p:spPr>
          <a:xfrm flipH="1">
            <a:off x="5964186" y="3686124"/>
            <a:ext cx="350347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493B929-C962-1B41-AD3A-CD2C47F04D03}"/>
              </a:ext>
            </a:extLst>
          </p:cNvPr>
          <p:cNvCxnSpPr>
            <a:cxnSpLocks/>
          </p:cNvCxnSpPr>
          <p:nvPr/>
        </p:nvCxnSpPr>
        <p:spPr>
          <a:xfrm flipH="1">
            <a:off x="6411554" y="3252803"/>
            <a:ext cx="350347" cy="0"/>
          </a:xfrm>
          <a:prstGeom prst="straightConnector1">
            <a:avLst/>
          </a:prstGeom>
          <a:ln w="25400">
            <a:solidFill>
              <a:srgbClr val="00F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5D07C03-BAAC-1F4B-82EC-90B3F2EF36AD}"/>
              </a:ext>
            </a:extLst>
          </p:cNvPr>
          <p:cNvSpPr/>
          <p:nvPr/>
        </p:nvSpPr>
        <p:spPr>
          <a:xfrm>
            <a:off x="5764512" y="3652413"/>
            <a:ext cx="67421" cy="674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9D9D81-D5CB-6846-AD13-AF1F021EFC9D}"/>
              </a:ext>
            </a:extLst>
          </p:cNvPr>
          <p:cNvSpPr/>
          <p:nvPr/>
        </p:nvSpPr>
        <p:spPr>
          <a:xfrm>
            <a:off x="6280822" y="3219092"/>
            <a:ext cx="67421" cy="67421"/>
          </a:xfrm>
          <a:prstGeom prst="rect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9E394F-16B2-3A48-B524-8878B6B83BE9}"/>
              </a:ext>
            </a:extLst>
          </p:cNvPr>
          <p:cNvSpPr txBox="1"/>
          <p:nvPr/>
        </p:nvSpPr>
        <p:spPr>
          <a:xfrm>
            <a:off x="6314532" y="3532234"/>
            <a:ext cx="114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C000"/>
                </a:solidFill>
                <a:latin typeface="Avenir Book" panose="02000503020000020003" pitchFamily="2" charset="0"/>
              </a:rPr>
              <a:t>station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5906B4-6E96-4F45-A932-9239B805BCDC}"/>
              </a:ext>
            </a:extLst>
          </p:cNvPr>
          <p:cNvSpPr txBox="1"/>
          <p:nvPr/>
        </p:nvSpPr>
        <p:spPr>
          <a:xfrm>
            <a:off x="6761901" y="3098913"/>
            <a:ext cx="114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FDFF"/>
                </a:solidFill>
                <a:latin typeface="Avenir Book" panose="02000503020000020003" pitchFamily="2" charset="0"/>
              </a:rPr>
              <a:t>station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084D02-FA29-7744-8269-B4E9B8CC2D79}"/>
              </a:ext>
            </a:extLst>
          </p:cNvPr>
          <p:cNvSpPr txBox="1"/>
          <p:nvPr/>
        </p:nvSpPr>
        <p:spPr>
          <a:xfrm>
            <a:off x="5521976" y="4208198"/>
            <a:ext cx="1148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6"/>
                </a:solidFill>
                <a:latin typeface="Avenir Book" panose="02000503020000020003" pitchFamily="2" charset="0"/>
              </a:rPr>
              <a:t>source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30AB86-75AE-7B4E-B141-6451A2928070}"/>
              </a:ext>
            </a:extLst>
          </p:cNvPr>
          <p:cNvCxnSpPr>
            <a:cxnSpLocks/>
          </p:cNvCxnSpPr>
          <p:nvPr/>
        </p:nvCxnSpPr>
        <p:spPr>
          <a:xfrm flipH="1">
            <a:off x="5154025" y="4365280"/>
            <a:ext cx="350347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46C930-4478-F14F-B950-6D17E258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4C33-AAD8-3C4C-A67B-A92351A248C3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C589B-E668-D448-B7FD-88079B7DBB26}"/>
              </a:ext>
            </a:extLst>
          </p:cNvPr>
          <p:cNvSpPr txBox="1"/>
          <p:nvPr/>
        </p:nvSpPr>
        <p:spPr>
          <a:xfrm>
            <a:off x="106017" y="6263115"/>
            <a:ext cx="137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dVs</a:t>
            </a:r>
            <a:r>
              <a:rPr lang="en-US">
                <a:solidFill>
                  <a:schemeClr val="bg1"/>
                </a:solidFill>
              </a:rPr>
              <a:t> = -66%</a:t>
            </a:r>
          </a:p>
        </p:txBody>
      </p:sp>
    </p:spTree>
    <p:extLst>
      <p:ext uri="{BB962C8B-B14F-4D97-AF65-F5344CB8AC3E}">
        <p14:creationId xmlns:p14="http://schemas.microsoft.com/office/powerpoint/2010/main" val="3186576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EE57C5-ABF1-0F4E-B4D5-5C9AA5B85ACA}"/>
              </a:ext>
            </a:extLst>
          </p:cNvPr>
          <p:cNvSpPr/>
          <p:nvPr/>
        </p:nvSpPr>
        <p:spPr>
          <a:xfrm>
            <a:off x="0" y="-2143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4B4DC-FFA6-5741-A7F7-0AC048F6C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23" y="763584"/>
            <a:ext cx="9874691" cy="5880659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2E41C771-7755-2541-9ADD-47250F926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64" y="447696"/>
            <a:ext cx="5080000" cy="1270000"/>
          </a:xfrm>
          <a:prstGeom prst="rect">
            <a:avLst/>
          </a:prstGeom>
        </p:spPr>
      </p:pic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6C1F8C5C-C87F-5141-89B3-ADA6CB59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332" y="447696"/>
            <a:ext cx="5080000" cy="127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2ACFEC-0A5F-D346-A42D-2617A7F438B0}"/>
              </a:ext>
            </a:extLst>
          </p:cNvPr>
          <p:cNvSpPr/>
          <p:nvPr/>
        </p:nvSpPr>
        <p:spPr>
          <a:xfrm>
            <a:off x="6280822" y="3219092"/>
            <a:ext cx="67421" cy="67421"/>
          </a:xfrm>
          <a:prstGeom prst="rect">
            <a:avLst/>
          </a:prstGeom>
          <a:solidFill>
            <a:srgbClr val="00F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5B2A9-803E-EF47-862F-499CC70E4830}"/>
              </a:ext>
            </a:extLst>
          </p:cNvPr>
          <p:cNvSpPr txBox="1"/>
          <p:nvPr/>
        </p:nvSpPr>
        <p:spPr>
          <a:xfrm>
            <a:off x="444664" y="412792"/>
            <a:ext cx="114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Avenir Book" panose="02000503020000020003" pitchFamily="2" charset="0"/>
              </a:rPr>
              <a:t>station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2722C3-3123-064D-93B7-695ECF2D6F56}"/>
              </a:ext>
            </a:extLst>
          </p:cNvPr>
          <p:cNvSpPr txBox="1"/>
          <p:nvPr/>
        </p:nvSpPr>
        <p:spPr>
          <a:xfrm>
            <a:off x="6314532" y="353999"/>
            <a:ext cx="114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FDFF"/>
                </a:solidFill>
                <a:latin typeface="Avenir Book" panose="02000503020000020003" pitchFamily="2" charset="0"/>
              </a:rPr>
              <a:t>station 2</a:t>
            </a:r>
          </a:p>
        </p:txBody>
      </p:sp>
      <p:sp>
        <p:nvSpPr>
          <p:cNvPr id="20" name="5-Point Star 19">
            <a:extLst>
              <a:ext uri="{FF2B5EF4-FFF2-40B4-BE49-F238E27FC236}">
                <a16:creationId xmlns:a16="http://schemas.microsoft.com/office/drawing/2014/main" id="{E15D81D3-0850-8C4B-A7AA-0146F0AB2D83}"/>
              </a:ext>
            </a:extLst>
          </p:cNvPr>
          <p:cNvSpPr/>
          <p:nvPr/>
        </p:nvSpPr>
        <p:spPr>
          <a:xfrm>
            <a:off x="4828032" y="4175675"/>
            <a:ext cx="292608" cy="321869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80AC30-737A-5343-9895-8FC7851D7B90}"/>
              </a:ext>
            </a:extLst>
          </p:cNvPr>
          <p:cNvSpPr/>
          <p:nvPr/>
        </p:nvSpPr>
        <p:spPr>
          <a:xfrm>
            <a:off x="5764512" y="3652413"/>
            <a:ext cx="67421" cy="674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BB0040-6B5E-024D-868A-5088CA34E2AC}"/>
              </a:ext>
            </a:extLst>
          </p:cNvPr>
          <p:cNvCxnSpPr>
            <a:cxnSpLocks/>
          </p:cNvCxnSpPr>
          <p:nvPr/>
        </p:nvCxnSpPr>
        <p:spPr>
          <a:xfrm>
            <a:off x="660400" y="2019300"/>
            <a:ext cx="431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31FB49-417D-E74D-A77E-C7A7E9FA8FA0}"/>
              </a:ext>
            </a:extLst>
          </p:cNvPr>
          <p:cNvCxnSpPr>
            <a:cxnSpLocks/>
          </p:cNvCxnSpPr>
          <p:nvPr/>
        </p:nvCxnSpPr>
        <p:spPr>
          <a:xfrm>
            <a:off x="656923" y="1790700"/>
            <a:ext cx="4318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915A2E-79FD-FA48-85F8-99CAE8854754}"/>
              </a:ext>
            </a:extLst>
          </p:cNvPr>
          <p:cNvSpPr txBox="1"/>
          <p:nvPr/>
        </p:nvSpPr>
        <p:spPr>
          <a:xfrm>
            <a:off x="1163184" y="1867009"/>
            <a:ext cx="1730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venir Book" panose="02000503020000020003" pitchFamily="2" charset="0"/>
              </a:rPr>
              <a:t>without anomaly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34E6E4-BB38-0142-AA51-0046E6A1D303}"/>
              </a:ext>
            </a:extLst>
          </p:cNvPr>
          <p:cNvSpPr txBox="1"/>
          <p:nvPr/>
        </p:nvSpPr>
        <p:spPr>
          <a:xfrm>
            <a:off x="1159707" y="1658046"/>
            <a:ext cx="1730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venir Book" panose="02000503020000020003" pitchFamily="2" charset="0"/>
              </a:rPr>
              <a:t>with anomaly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95AED3-2FD7-E445-9CEB-61604C72C1AF}"/>
              </a:ext>
            </a:extLst>
          </p:cNvPr>
          <p:cNvCxnSpPr>
            <a:cxnSpLocks/>
          </p:cNvCxnSpPr>
          <p:nvPr/>
        </p:nvCxnSpPr>
        <p:spPr>
          <a:xfrm>
            <a:off x="6553200" y="2019300"/>
            <a:ext cx="431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2109C9-A894-8247-87D0-636840B17752}"/>
              </a:ext>
            </a:extLst>
          </p:cNvPr>
          <p:cNvCxnSpPr>
            <a:cxnSpLocks/>
          </p:cNvCxnSpPr>
          <p:nvPr/>
        </p:nvCxnSpPr>
        <p:spPr>
          <a:xfrm>
            <a:off x="6549723" y="1790700"/>
            <a:ext cx="431800" cy="0"/>
          </a:xfrm>
          <a:prstGeom prst="line">
            <a:avLst/>
          </a:prstGeom>
          <a:ln w="12700">
            <a:solidFill>
              <a:srgbClr val="00F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172AB3D-1745-E447-AA09-5FAA19B2FD01}"/>
              </a:ext>
            </a:extLst>
          </p:cNvPr>
          <p:cNvSpPr txBox="1"/>
          <p:nvPr/>
        </p:nvSpPr>
        <p:spPr>
          <a:xfrm>
            <a:off x="7055984" y="1867009"/>
            <a:ext cx="1730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venir Book" panose="02000503020000020003" pitchFamily="2" charset="0"/>
              </a:rPr>
              <a:t>without anomaly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36BA47-2D89-DA48-86B9-A8A65AB34282}"/>
              </a:ext>
            </a:extLst>
          </p:cNvPr>
          <p:cNvSpPr txBox="1"/>
          <p:nvPr/>
        </p:nvSpPr>
        <p:spPr>
          <a:xfrm>
            <a:off x="7052507" y="1658046"/>
            <a:ext cx="1730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venir Book" panose="02000503020000020003" pitchFamily="2" charset="0"/>
              </a:rPr>
              <a:t>with anomaly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4033C-7C88-6946-8469-F601CBD7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64C33-AAD8-3C4C-A67B-A92351A248C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B93C75-8447-5E4A-B9AF-0DABC8E067F6}"/>
              </a:ext>
            </a:extLst>
          </p:cNvPr>
          <p:cNvSpPr txBox="1"/>
          <p:nvPr/>
        </p:nvSpPr>
        <p:spPr>
          <a:xfrm>
            <a:off x="106017" y="6263115"/>
            <a:ext cx="1378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dVs</a:t>
            </a:r>
            <a:r>
              <a:rPr lang="en-US">
                <a:solidFill>
                  <a:schemeClr val="bg1"/>
                </a:solidFill>
              </a:rPr>
              <a:t> = -66%</a:t>
            </a:r>
          </a:p>
        </p:txBody>
      </p:sp>
    </p:spTree>
    <p:extLst>
      <p:ext uri="{BB962C8B-B14F-4D97-AF65-F5344CB8AC3E}">
        <p14:creationId xmlns:p14="http://schemas.microsoft.com/office/powerpoint/2010/main" val="862681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7E7D-05FB-A4B0-9864-D9CBA30B9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Phantom plume tails?</a:t>
            </a:r>
          </a:p>
        </p:txBody>
      </p:sp>
      <p:pic>
        <p:nvPicPr>
          <p:cNvPr id="3" name="Google Shape;462;p59" descr="smear1.png">
            <a:extLst>
              <a:ext uri="{FF2B5EF4-FFF2-40B4-BE49-F238E27FC236}">
                <a16:creationId xmlns:a16="http://schemas.microsoft.com/office/drawing/2014/main" id="{2BA9AC45-A24B-240B-9882-46A1DFA0A6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66060" y="1103130"/>
            <a:ext cx="5951266" cy="50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68;p60" descr="PLUME_xsec2.png">
            <a:extLst>
              <a:ext uri="{FF2B5EF4-FFF2-40B4-BE49-F238E27FC236}">
                <a16:creationId xmlns:a16="http://schemas.microsoft.com/office/drawing/2014/main" id="{E21A9C1C-5E50-47E5-53FF-B1F8B6B7CA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41" y="2606153"/>
            <a:ext cx="4497700" cy="297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69;p60" descr="wolfe_header.png">
            <a:extLst>
              <a:ext uri="{FF2B5EF4-FFF2-40B4-BE49-F238E27FC236}">
                <a16:creationId xmlns:a16="http://schemas.microsoft.com/office/drawing/2014/main" id="{A5E74C2E-919F-493E-B26D-1BA9F8F904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74" y="1252970"/>
            <a:ext cx="5421767" cy="714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56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5C4EB0BF-E3EF-3647-B417-D9F7E161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303" y="0"/>
            <a:ext cx="7075714" cy="6858000"/>
          </a:xfrm>
          <a:prstGeom prst="rect">
            <a:avLst/>
          </a:prstGeom>
        </p:spPr>
      </p:pic>
      <p:sp>
        <p:nvSpPr>
          <p:cNvPr id="2" name="Google Shape;187;p34">
            <a:extLst>
              <a:ext uri="{FF2B5EF4-FFF2-40B4-BE49-F238E27FC236}">
                <a16:creationId xmlns:a16="http://schemas.microsoft.com/office/drawing/2014/main" id="{43F49462-3B99-6B45-0AA1-DA604BA43AD7}"/>
              </a:ext>
            </a:extLst>
          </p:cNvPr>
          <p:cNvSpPr txBox="1"/>
          <p:nvPr/>
        </p:nvSpPr>
        <p:spPr>
          <a:xfrm>
            <a:off x="8919036" y="6429600"/>
            <a:ext cx="2207322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000" i="1" err="1">
                <a:latin typeface="Montserrat" pitchFamily="2" charset="77"/>
              </a:rPr>
              <a:t>Ritsema</a:t>
            </a:r>
            <a:r>
              <a:rPr lang="en-US" sz="1000" i="1">
                <a:latin typeface="Montserrat" pitchFamily="2" charset="77"/>
              </a:rPr>
              <a:t> and </a:t>
            </a:r>
            <a:r>
              <a:rPr lang="en-US" sz="1000" i="1" err="1">
                <a:latin typeface="Montserrat" pitchFamily="2" charset="77"/>
              </a:rPr>
              <a:t>Lekic</a:t>
            </a:r>
            <a:r>
              <a:rPr lang="en-US" sz="1000" i="1">
                <a:latin typeface="Montserrat" pitchFamily="2" charset="77"/>
              </a:rPr>
              <a:t>, 2020</a:t>
            </a:r>
            <a:endParaRPr sz="1000" i="1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18603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B0374-E48B-5357-3A32-91E22529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Large Low Shear Velocity Provinces (LLSVPs)</a:t>
            </a:r>
          </a:p>
        </p:txBody>
      </p:sp>
      <p:pic>
        <p:nvPicPr>
          <p:cNvPr id="3" name="Picture 2" descr="llsvps animation">
            <a:extLst>
              <a:ext uri="{FF2B5EF4-FFF2-40B4-BE49-F238E27FC236}">
                <a16:creationId xmlns:a16="http://schemas.microsoft.com/office/drawing/2014/main" id="{3FC7D485-6D9B-F5E8-6569-7E0CBA096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4" r="13050"/>
          <a:stretch/>
        </p:blipFill>
        <p:spPr bwMode="auto">
          <a:xfrm>
            <a:off x="6526924" y="907346"/>
            <a:ext cx="5665076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67C12E-F767-1467-F79E-16615E55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7" y="1863108"/>
            <a:ext cx="5937099" cy="3966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3DB647-539D-8327-F2F1-9B8AD8B02195}"/>
              </a:ext>
            </a:extLst>
          </p:cNvPr>
          <p:cNvSpPr txBox="1"/>
          <p:nvPr/>
        </p:nvSpPr>
        <p:spPr>
          <a:xfrm>
            <a:off x="491683" y="5691169"/>
            <a:ext cx="1841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Helvetica" pitchFamily="2" charset="0"/>
              </a:rPr>
              <a:t>Torsvik</a:t>
            </a:r>
            <a:r>
              <a:rPr lang="en-US" sz="1200">
                <a:latin typeface="Helvetica" pitchFamily="2" charset="0"/>
              </a:rPr>
              <a:t> et al., (2010) </a:t>
            </a:r>
          </a:p>
        </p:txBody>
      </p:sp>
    </p:spTree>
    <p:extLst>
      <p:ext uri="{BB962C8B-B14F-4D97-AF65-F5344CB8AC3E}">
        <p14:creationId xmlns:p14="http://schemas.microsoft.com/office/powerpoint/2010/main" val="440634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BA39-5D85-29CD-AE64-901188EB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Beyond ray theory</a:t>
            </a:r>
          </a:p>
        </p:txBody>
      </p:sp>
      <p:pic>
        <p:nvPicPr>
          <p:cNvPr id="3" name="Google Shape;375;p53">
            <a:extLst>
              <a:ext uri="{FF2B5EF4-FFF2-40B4-BE49-F238E27FC236}">
                <a16:creationId xmlns:a16="http://schemas.microsoft.com/office/drawing/2014/main" id="{631F6771-026A-8FF6-6FDC-F60A198AAC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9969" t="8449" b="35740"/>
          <a:stretch/>
        </p:blipFill>
        <p:spPr>
          <a:xfrm>
            <a:off x="940874" y="3041651"/>
            <a:ext cx="3469426" cy="22238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80;p53">
            <a:extLst>
              <a:ext uri="{FF2B5EF4-FFF2-40B4-BE49-F238E27FC236}">
                <a16:creationId xmlns:a16="http://schemas.microsoft.com/office/drawing/2014/main" id="{3C3F231E-106D-2940-84A8-59C0A229841B}"/>
              </a:ext>
            </a:extLst>
          </p:cNvPr>
          <p:cNvSpPr txBox="1"/>
          <p:nvPr/>
        </p:nvSpPr>
        <p:spPr>
          <a:xfrm>
            <a:off x="1110949" y="5387626"/>
            <a:ext cx="29619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Myriad Pro SemiCond" panose="020B0503030403020204" pitchFamily="34" charset="0"/>
                <a:ea typeface="Helvetica Neue"/>
                <a:cs typeface="Helvetica Neue"/>
                <a:sym typeface="Helvetica Neue"/>
              </a:rPr>
              <a:t>Lines</a:t>
            </a:r>
            <a:r>
              <a:rPr lang="en" sz="1000">
                <a:solidFill>
                  <a:schemeClr val="dk1"/>
                </a:solidFill>
                <a:latin typeface="Myriad Pro SemiCond" panose="020B0503030403020204" pitchFamily="34" charset="0"/>
                <a:ea typeface="Helvetica Neue"/>
                <a:cs typeface="Helvetica Neue"/>
                <a:sym typeface="Helvetica Neue"/>
              </a:rPr>
              <a:t>: ray paths</a:t>
            </a:r>
            <a:endParaRPr sz="1000">
              <a:latin typeface="Myriad Pro SemiCond" panose="020B0503030403020204" pitchFamily="34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yriad Pro SemiCond" panose="020B0503030403020204" pitchFamily="34" charset="0"/>
                <a:ea typeface="Helvetica Neue"/>
                <a:cs typeface="Helvetica Neue"/>
                <a:sym typeface="Helvetica Neue"/>
              </a:rPr>
              <a:t>Colored regions</a:t>
            </a:r>
            <a:r>
              <a:rPr lang="en" sz="1000">
                <a:latin typeface="Myriad Pro SemiCond" panose="020B0503030403020204" pitchFamily="34" charset="0"/>
                <a:ea typeface="Helvetica Neue"/>
                <a:cs typeface="Helvetica Neue"/>
                <a:sym typeface="Helvetica Neue"/>
              </a:rPr>
              <a:t>: finite frequency kernels</a:t>
            </a:r>
            <a:endParaRPr sz="1000">
              <a:latin typeface="Myriad Pro SemiCond" panose="020B0503030403020204" pitchFamily="34" charset="0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oogle Shape;382;p53">
            <a:extLst>
              <a:ext uri="{FF2B5EF4-FFF2-40B4-BE49-F238E27FC236}">
                <a16:creationId xmlns:a16="http://schemas.microsoft.com/office/drawing/2014/main" id="{DE83B279-55E7-74B9-D578-1E25FA5F3C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149" y="2216026"/>
            <a:ext cx="1652275" cy="37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383;p53">
            <a:extLst>
              <a:ext uri="{FF2B5EF4-FFF2-40B4-BE49-F238E27FC236}">
                <a16:creationId xmlns:a16="http://schemas.microsoft.com/office/drawing/2014/main" id="{580C772F-647C-1FB4-3621-3E62DB7A640B}"/>
              </a:ext>
            </a:extLst>
          </p:cNvPr>
          <p:cNvCxnSpPr/>
          <p:nvPr/>
        </p:nvCxnSpPr>
        <p:spPr>
          <a:xfrm>
            <a:off x="1412674" y="1810176"/>
            <a:ext cx="166200" cy="29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384;p53">
            <a:extLst>
              <a:ext uri="{FF2B5EF4-FFF2-40B4-BE49-F238E27FC236}">
                <a16:creationId xmlns:a16="http://schemas.microsoft.com/office/drawing/2014/main" id="{C514CB4A-5348-68FB-D762-29DAF01ADC1D}"/>
              </a:ext>
            </a:extLst>
          </p:cNvPr>
          <p:cNvCxnSpPr/>
          <p:nvPr/>
        </p:nvCxnSpPr>
        <p:spPr>
          <a:xfrm flipH="1">
            <a:off x="3158449" y="1985226"/>
            <a:ext cx="166200" cy="1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385;p53">
            <a:extLst>
              <a:ext uri="{FF2B5EF4-FFF2-40B4-BE49-F238E27FC236}">
                <a16:creationId xmlns:a16="http://schemas.microsoft.com/office/drawing/2014/main" id="{E28A4F48-6FE3-D466-2387-84D0396946FD}"/>
              </a:ext>
            </a:extLst>
          </p:cNvPr>
          <p:cNvCxnSpPr/>
          <p:nvPr/>
        </p:nvCxnSpPr>
        <p:spPr>
          <a:xfrm flipH="1">
            <a:off x="2034620" y="1756673"/>
            <a:ext cx="5100" cy="29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386;p53">
            <a:extLst>
              <a:ext uri="{FF2B5EF4-FFF2-40B4-BE49-F238E27FC236}">
                <a16:creationId xmlns:a16="http://schemas.microsoft.com/office/drawing/2014/main" id="{5EA5CA27-500F-709A-762A-DB600C8B7B9A}"/>
              </a:ext>
            </a:extLst>
          </p:cNvPr>
          <p:cNvSpPr txBox="1"/>
          <p:nvPr/>
        </p:nvSpPr>
        <p:spPr>
          <a:xfrm>
            <a:off x="537570" y="1286595"/>
            <a:ext cx="1146757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Montserrat Medium" pitchFamily="2" charset="77"/>
              </a:rPr>
              <a:t>forward theory</a:t>
            </a:r>
            <a:endParaRPr sz="1600" i="1">
              <a:latin typeface="Montserrat Medium" pitchFamily="2" charset="77"/>
            </a:endParaRPr>
          </a:p>
        </p:txBody>
      </p:sp>
      <p:sp>
        <p:nvSpPr>
          <p:cNvPr id="10" name="Google Shape;387;p53">
            <a:extLst>
              <a:ext uri="{FF2B5EF4-FFF2-40B4-BE49-F238E27FC236}">
                <a16:creationId xmlns:a16="http://schemas.microsoft.com/office/drawing/2014/main" id="{8D8EBF5B-E6FC-0632-4721-81EAB8657AFB}"/>
              </a:ext>
            </a:extLst>
          </p:cNvPr>
          <p:cNvSpPr txBox="1"/>
          <p:nvPr/>
        </p:nvSpPr>
        <p:spPr>
          <a:xfrm>
            <a:off x="3288849" y="1590151"/>
            <a:ext cx="7687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Montserrat Medium" pitchFamily="2" charset="77"/>
              </a:rPr>
              <a:t>data</a:t>
            </a:r>
            <a:endParaRPr sz="1600" i="1">
              <a:latin typeface="Montserrat Medium" pitchFamily="2" charset="77"/>
            </a:endParaRPr>
          </a:p>
        </p:txBody>
      </p:sp>
      <p:sp>
        <p:nvSpPr>
          <p:cNvPr id="11" name="Google Shape;388;p53">
            <a:extLst>
              <a:ext uri="{FF2B5EF4-FFF2-40B4-BE49-F238E27FC236}">
                <a16:creationId xmlns:a16="http://schemas.microsoft.com/office/drawing/2014/main" id="{5F4E91DA-82BB-3EC7-A8E9-4C45557D6DFD}"/>
              </a:ext>
            </a:extLst>
          </p:cNvPr>
          <p:cNvSpPr txBox="1"/>
          <p:nvPr/>
        </p:nvSpPr>
        <p:spPr>
          <a:xfrm>
            <a:off x="1615795" y="1310148"/>
            <a:ext cx="976104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latin typeface="Montserrat Medium" pitchFamily="2" charset="77"/>
              </a:rPr>
              <a:t>model</a:t>
            </a:r>
            <a:r>
              <a:rPr lang="en"/>
              <a:t> </a:t>
            </a:r>
            <a:endParaRPr/>
          </a:p>
        </p:txBody>
      </p:sp>
      <p:sp>
        <p:nvSpPr>
          <p:cNvPr id="12" name="Google Shape;220;p38">
            <a:extLst>
              <a:ext uri="{FF2B5EF4-FFF2-40B4-BE49-F238E27FC236}">
                <a16:creationId xmlns:a16="http://schemas.microsoft.com/office/drawing/2014/main" id="{FEE9FA6B-B92E-1B54-401B-C40AA0DC4802}"/>
              </a:ext>
            </a:extLst>
          </p:cNvPr>
          <p:cNvSpPr txBox="1"/>
          <p:nvPr/>
        </p:nvSpPr>
        <p:spPr>
          <a:xfrm>
            <a:off x="458766" y="704590"/>
            <a:ext cx="4266266" cy="77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>
                <a:latin typeface="Montserrat Medium" pitchFamily="2" charset="77"/>
                <a:ea typeface="Helvetica Neue"/>
                <a:cs typeface="Helvetica Neue"/>
                <a:sym typeface="Helvetica Neue"/>
              </a:rPr>
              <a:t>Finite frequency theory</a:t>
            </a:r>
            <a:endParaRPr sz="2000" b="1">
              <a:latin typeface="Montserrat Medium" pitchFamily="2" charset="77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220;p38">
            <a:extLst>
              <a:ext uri="{FF2B5EF4-FFF2-40B4-BE49-F238E27FC236}">
                <a16:creationId xmlns:a16="http://schemas.microsoft.com/office/drawing/2014/main" id="{3721E749-3028-CD7C-4CA7-DDC233E116CA}"/>
              </a:ext>
            </a:extLst>
          </p:cNvPr>
          <p:cNvSpPr txBox="1"/>
          <p:nvPr/>
        </p:nvSpPr>
        <p:spPr>
          <a:xfrm>
            <a:off x="5803256" y="677560"/>
            <a:ext cx="5065821" cy="77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>
                <a:latin typeface="Montserrat Medium" pitchFamily="2" charset="77"/>
                <a:ea typeface="Helvetica Neue"/>
                <a:cs typeface="Helvetica Neue"/>
                <a:sym typeface="Helvetica Neue"/>
              </a:rPr>
              <a:t>“Full waveform” tomography</a:t>
            </a:r>
            <a:endParaRPr sz="2000" b="1">
              <a:latin typeface="Montserrat Medium" pitchFamily="2" charset="77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3E7243F8-5B8C-DAB6-6F2D-0EE058AF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57" y="2492872"/>
            <a:ext cx="5517546" cy="3597189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511E13CC-8049-C953-DF9A-956E85E71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634" y="1286595"/>
            <a:ext cx="2336796" cy="1132659"/>
          </a:xfrm>
          <a:prstGeom prst="rect">
            <a:avLst/>
          </a:prstGeom>
        </p:spPr>
      </p:pic>
      <p:sp>
        <p:nvSpPr>
          <p:cNvPr id="21" name="Google Shape;187;p34">
            <a:extLst>
              <a:ext uri="{FF2B5EF4-FFF2-40B4-BE49-F238E27FC236}">
                <a16:creationId xmlns:a16="http://schemas.microsoft.com/office/drawing/2014/main" id="{EE5A46C3-F633-61EA-355D-052EA863B443}"/>
              </a:ext>
            </a:extLst>
          </p:cNvPr>
          <p:cNvSpPr txBox="1"/>
          <p:nvPr/>
        </p:nvSpPr>
        <p:spPr>
          <a:xfrm>
            <a:off x="5456257" y="6090061"/>
            <a:ext cx="17660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00" i="1">
                <a:latin typeface="Montserrat" pitchFamily="2" charset="77"/>
              </a:rPr>
              <a:t>Chen et al., 2015</a:t>
            </a:r>
            <a:endParaRPr sz="1000" i="1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780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7ABD-AE74-7AC9-662D-E314EABB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Seismic tomography: Moving beyond ‘1D’ models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1183B71-B9C8-F962-34FB-47BC117F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426" y="1391299"/>
            <a:ext cx="7772400" cy="4357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584250-8C90-EBC6-9AA6-5820ECD3BD0F}"/>
              </a:ext>
            </a:extLst>
          </p:cNvPr>
          <p:cNvSpPr txBox="1"/>
          <p:nvPr/>
        </p:nvSpPr>
        <p:spPr>
          <a:xfrm>
            <a:off x="296174" y="1391299"/>
            <a:ext cx="36604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 Medium" pitchFamily="2" charset="77"/>
              </a:rPr>
              <a:t>1D models (e.g., PREM) do a very good job of explaining global travel time data</a:t>
            </a:r>
          </a:p>
          <a:p>
            <a:endParaRPr lang="en-US">
              <a:latin typeface="Montserrat Medium" pitchFamily="2" charset="77"/>
            </a:endParaRPr>
          </a:p>
          <a:p>
            <a:r>
              <a:rPr lang="en-US">
                <a:latin typeface="Montserrat Medium" pitchFamily="2" charset="77"/>
              </a:rPr>
              <a:t>For </a:t>
            </a:r>
            <a:r>
              <a:rPr lang="en-US" err="1">
                <a:latin typeface="Montserrat Medium" pitchFamily="2" charset="77"/>
              </a:rPr>
              <a:t>teleseismic</a:t>
            </a:r>
            <a:r>
              <a:rPr lang="en-US">
                <a:latin typeface="Montserrat Medium" pitchFamily="2" charset="77"/>
              </a:rPr>
              <a:t> body waves, travel time observations typically only deviate from 1D predictions by ~10 s or less (e.g., only several % variation)</a:t>
            </a:r>
          </a:p>
          <a:p>
            <a:endParaRPr lang="en-US">
              <a:latin typeface="Montserrat Medium" pitchFamily="2" charset="77"/>
            </a:endParaRPr>
          </a:p>
          <a:p>
            <a:r>
              <a:rPr lang="en-US">
                <a:latin typeface="Montserrat Medium" pitchFamily="2" charset="77"/>
              </a:rPr>
              <a:t>Mapping out the places where the Earth is seismically faster/ slower than average gives great insight into the dynamics of the interior!  </a:t>
            </a:r>
          </a:p>
        </p:txBody>
      </p:sp>
      <p:sp>
        <p:nvSpPr>
          <p:cNvPr id="5" name="Google Shape;187;p34">
            <a:extLst>
              <a:ext uri="{FF2B5EF4-FFF2-40B4-BE49-F238E27FC236}">
                <a16:creationId xmlns:a16="http://schemas.microsoft.com/office/drawing/2014/main" id="{7F6F4BB3-C0E9-FB61-054D-668DCDA8966A}"/>
              </a:ext>
            </a:extLst>
          </p:cNvPr>
          <p:cNvSpPr txBox="1"/>
          <p:nvPr/>
        </p:nvSpPr>
        <p:spPr>
          <a:xfrm>
            <a:off x="4193478" y="5749157"/>
            <a:ext cx="2207322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000" i="1" err="1">
                <a:latin typeface="Montserrat" pitchFamily="2" charset="77"/>
              </a:rPr>
              <a:t>Ritsema</a:t>
            </a:r>
            <a:r>
              <a:rPr lang="en-US" sz="1000" i="1">
                <a:latin typeface="Montserrat" pitchFamily="2" charset="77"/>
              </a:rPr>
              <a:t> and </a:t>
            </a:r>
            <a:r>
              <a:rPr lang="en-US" sz="1000" i="1" err="1">
                <a:latin typeface="Montserrat" pitchFamily="2" charset="77"/>
              </a:rPr>
              <a:t>Lekic</a:t>
            </a:r>
            <a:r>
              <a:rPr lang="en-US" sz="1000" i="1">
                <a:latin typeface="Montserrat" pitchFamily="2" charset="77"/>
              </a:rPr>
              <a:t>, 2020</a:t>
            </a:r>
            <a:endParaRPr sz="1000" i="1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355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Seismic wavefield in the earth">
            <a:hlinkClick r:id="" action="ppaction://media"/>
            <a:extLst>
              <a:ext uri="{FF2B5EF4-FFF2-40B4-BE49-F238E27FC236}">
                <a16:creationId xmlns:a16="http://schemas.microsoft.com/office/drawing/2014/main" id="{3BEF5D79-1E56-464A-A927-D417F6509A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32000" y="381000"/>
            <a:ext cx="8128000" cy="609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F66D3-3BFB-B747-9103-C2EFBA0786CD}"/>
              </a:ext>
            </a:extLst>
          </p:cNvPr>
          <p:cNvSpPr txBox="1"/>
          <p:nvPr/>
        </p:nvSpPr>
        <p:spPr>
          <a:xfrm>
            <a:off x="1885950" y="6488668"/>
            <a:ext cx="261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Courtesy of Simon </a:t>
            </a:r>
            <a:r>
              <a:rPr lang="en-US" err="1"/>
              <a:t>Stahler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7ABD-AE74-7AC9-662D-E314EABB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Tomography: Linking Seismic Images to Mantle Dynamics</a:t>
            </a:r>
          </a:p>
        </p:txBody>
      </p:sp>
      <p:pic>
        <p:nvPicPr>
          <p:cNvPr id="3" name="Google Shape;182;p34">
            <a:extLst>
              <a:ext uri="{FF2B5EF4-FFF2-40B4-BE49-F238E27FC236}">
                <a16:creationId xmlns:a16="http://schemas.microsoft.com/office/drawing/2014/main" id="{5C1078D7-2BC0-32C2-363F-E9DBE046B9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90501" y="1403118"/>
            <a:ext cx="4392633" cy="506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84;p34">
            <a:extLst>
              <a:ext uri="{FF2B5EF4-FFF2-40B4-BE49-F238E27FC236}">
                <a16:creationId xmlns:a16="http://schemas.microsoft.com/office/drawing/2014/main" id="{7F173CBF-6F8F-F86C-C867-046424734F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367" y="1546466"/>
            <a:ext cx="3684567" cy="47699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6;p34">
            <a:extLst>
              <a:ext uri="{FF2B5EF4-FFF2-40B4-BE49-F238E27FC236}">
                <a16:creationId xmlns:a16="http://schemas.microsoft.com/office/drawing/2014/main" id="{8B206AA0-5816-029A-820A-63CAC30BAB15}"/>
              </a:ext>
            </a:extLst>
          </p:cNvPr>
          <p:cNvSpPr txBox="1"/>
          <p:nvPr/>
        </p:nvSpPr>
        <p:spPr>
          <a:xfrm>
            <a:off x="2691767" y="1027133"/>
            <a:ext cx="1954400" cy="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S40RTS</a:t>
            </a:r>
            <a:endParaRPr sz="2400"/>
          </a:p>
        </p:txBody>
      </p:sp>
      <p:sp>
        <p:nvSpPr>
          <p:cNvPr id="6" name="Google Shape;187;p34">
            <a:extLst>
              <a:ext uri="{FF2B5EF4-FFF2-40B4-BE49-F238E27FC236}">
                <a16:creationId xmlns:a16="http://schemas.microsoft.com/office/drawing/2014/main" id="{0F4527C2-2E79-D45C-3840-51D282384187}"/>
              </a:ext>
            </a:extLst>
          </p:cNvPr>
          <p:cNvSpPr txBox="1"/>
          <p:nvPr/>
        </p:nvSpPr>
        <p:spPr>
          <a:xfrm>
            <a:off x="516000" y="4978233"/>
            <a:ext cx="17660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00" i="1" err="1">
                <a:latin typeface="Montserrat" pitchFamily="2" charset="77"/>
              </a:rPr>
              <a:t>Ritsema</a:t>
            </a:r>
            <a:r>
              <a:rPr lang="en" sz="1000" i="1">
                <a:latin typeface="Montserrat" pitchFamily="2" charset="77"/>
              </a:rPr>
              <a:t> et al., 2011</a:t>
            </a:r>
            <a:endParaRPr sz="1000" i="1">
              <a:latin typeface="Montserrat" pitchFamily="2" charset="77"/>
            </a:endParaRPr>
          </a:p>
        </p:txBody>
      </p:sp>
      <p:sp>
        <p:nvSpPr>
          <p:cNvPr id="7" name="Google Shape;183;p34">
            <a:extLst>
              <a:ext uri="{FF2B5EF4-FFF2-40B4-BE49-F238E27FC236}">
                <a16:creationId xmlns:a16="http://schemas.microsoft.com/office/drawing/2014/main" id="{88E5B3F1-87A1-63C6-EC3F-4322ADBF540A}"/>
              </a:ext>
            </a:extLst>
          </p:cNvPr>
          <p:cNvSpPr txBox="1"/>
          <p:nvPr/>
        </p:nvSpPr>
        <p:spPr>
          <a:xfrm>
            <a:off x="9898547" y="5054945"/>
            <a:ext cx="1430700" cy="39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Montserrat" pitchFamily="2" charset="77"/>
                <a:ea typeface="Helvetica Neue"/>
                <a:cs typeface="Helvetica Neue"/>
                <a:sym typeface="Helvetica Neue"/>
              </a:rPr>
              <a:t>Courtesy of</a:t>
            </a:r>
            <a:endParaRPr sz="1000" i="1">
              <a:latin typeface="Montserrat" pitchFamily="2" charset="77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Montserrat" pitchFamily="2" charset="77"/>
                <a:ea typeface="Helvetica Neue"/>
                <a:cs typeface="Helvetica Neue"/>
                <a:sym typeface="Helvetica Neue"/>
              </a:rPr>
              <a:t>Rene </a:t>
            </a:r>
            <a:r>
              <a:rPr lang="en" sz="1000" i="1" err="1">
                <a:latin typeface="Montserrat" pitchFamily="2" charset="77"/>
                <a:ea typeface="Helvetica Neue"/>
                <a:cs typeface="Helvetica Neue"/>
                <a:sym typeface="Helvetica Neue"/>
              </a:rPr>
              <a:t>Gassmöller</a:t>
            </a:r>
            <a:endParaRPr sz="1000" i="1">
              <a:latin typeface="Montserrat" pitchFamily="2" charset="77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1741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F25C-5643-87F1-7495-5A947D1A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Seismic tomography primer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D22131-3C75-D5A2-85BC-E2100809063E}"/>
              </a:ext>
            </a:extLst>
          </p:cNvPr>
          <p:cNvSpPr/>
          <p:nvPr/>
        </p:nvSpPr>
        <p:spPr>
          <a:xfrm>
            <a:off x="1437304" y="2880854"/>
            <a:ext cx="2926080" cy="2743200"/>
          </a:xfrm>
          <a:prstGeom prst="rect">
            <a:avLst/>
          </a:prstGeom>
          <a:solidFill>
            <a:schemeClr val="bg1"/>
          </a:solidFill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3E8025-BBA7-3002-5258-28012B005589}"/>
              </a:ext>
            </a:extLst>
          </p:cNvPr>
          <p:cNvCxnSpPr>
            <a:cxnSpLocks/>
          </p:cNvCxnSpPr>
          <p:nvPr/>
        </p:nvCxnSpPr>
        <p:spPr>
          <a:xfrm>
            <a:off x="2339119" y="2880854"/>
            <a:ext cx="0" cy="2710543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E4D10A-80AD-3272-9E91-7DC2B19D2415}"/>
              </a:ext>
            </a:extLst>
          </p:cNvPr>
          <p:cNvCxnSpPr>
            <a:cxnSpLocks/>
          </p:cNvCxnSpPr>
          <p:nvPr/>
        </p:nvCxnSpPr>
        <p:spPr>
          <a:xfrm>
            <a:off x="3344004" y="2880854"/>
            <a:ext cx="0" cy="2710543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7B0E20-3992-8A9B-798D-15A7CDF59D7D}"/>
              </a:ext>
            </a:extLst>
          </p:cNvPr>
          <p:cNvCxnSpPr>
            <a:cxnSpLocks/>
          </p:cNvCxnSpPr>
          <p:nvPr/>
        </p:nvCxnSpPr>
        <p:spPr>
          <a:xfrm flipH="1">
            <a:off x="1437304" y="3762600"/>
            <a:ext cx="2926080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F2384-861E-2710-2718-3478E2409098}"/>
              </a:ext>
            </a:extLst>
          </p:cNvPr>
          <p:cNvCxnSpPr>
            <a:cxnSpLocks/>
          </p:cNvCxnSpPr>
          <p:nvPr/>
        </p:nvCxnSpPr>
        <p:spPr>
          <a:xfrm flipH="1">
            <a:off x="1442743" y="4715098"/>
            <a:ext cx="2926080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CFE081-5A95-AB7A-C20C-E55DFCEC5F6F}"/>
              </a:ext>
            </a:extLst>
          </p:cNvPr>
          <p:cNvSpPr txBox="1"/>
          <p:nvPr/>
        </p:nvSpPr>
        <p:spPr>
          <a:xfrm>
            <a:off x="1554199" y="5415305"/>
            <a:ext cx="41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64B00-3237-80D8-94A1-80AD3BBC8762}"/>
              </a:ext>
            </a:extLst>
          </p:cNvPr>
          <p:cNvSpPr txBox="1"/>
          <p:nvPr/>
        </p:nvSpPr>
        <p:spPr>
          <a:xfrm>
            <a:off x="1170255" y="2738010"/>
            <a:ext cx="413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BCD969-F041-2F6A-73F2-822A6E4401B6}"/>
              </a:ext>
            </a:extLst>
          </p:cNvPr>
          <p:cNvSpPr txBox="1"/>
          <p:nvPr/>
        </p:nvSpPr>
        <p:spPr>
          <a:xfrm>
            <a:off x="1853089" y="3393268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28A445-A892-8B91-31EB-ABC2FAA623B8}"/>
              </a:ext>
            </a:extLst>
          </p:cNvPr>
          <p:cNvSpPr txBox="1"/>
          <p:nvPr/>
        </p:nvSpPr>
        <p:spPr>
          <a:xfrm>
            <a:off x="2860695" y="3381055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E176C6-47F3-0CB8-7C79-251A5D7756A0}"/>
              </a:ext>
            </a:extLst>
          </p:cNvPr>
          <p:cNvSpPr txBox="1"/>
          <p:nvPr/>
        </p:nvSpPr>
        <p:spPr>
          <a:xfrm>
            <a:off x="3852091" y="340153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83323-C75B-83FC-368E-BB9DDEE19107}"/>
              </a:ext>
            </a:extLst>
          </p:cNvPr>
          <p:cNvSpPr txBox="1"/>
          <p:nvPr/>
        </p:nvSpPr>
        <p:spPr>
          <a:xfrm>
            <a:off x="1849497" y="4345766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724CD-B6BC-0AFC-40C0-D704B65C4E50}"/>
              </a:ext>
            </a:extLst>
          </p:cNvPr>
          <p:cNvSpPr txBox="1"/>
          <p:nvPr/>
        </p:nvSpPr>
        <p:spPr>
          <a:xfrm>
            <a:off x="2866784" y="4333552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0A673C-BFA4-FE7B-A8A8-430616994953}"/>
              </a:ext>
            </a:extLst>
          </p:cNvPr>
          <p:cNvSpPr txBox="1"/>
          <p:nvPr/>
        </p:nvSpPr>
        <p:spPr>
          <a:xfrm>
            <a:off x="3852091" y="4345766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45228A-CDDC-8B14-24E7-7647E518BDB9}"/>
              </a:ext>
            </a:extLst>
          </p:cNvPr>
          <p:cNvSpPr txBox="1"/>
          <p:nvPr/>
        </p:nvSpPr>
        <p:spPr>
          <a:xfrm>
            <a:off x="1862277" y="5216355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0D6185-5B9A-CE43-BF7B-600B9387770F}"/>
              </a:ext>
            </a:extLst>
          </p:cNvPr>
          <p:cNvSpPr txBox="1"/>
          <p:nvPr/>
        </p:nvSpPr>
        <p:spPr>
          <a:xfrm>
            <a:off x="2865775" y="5236126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8A442-FC9F-CE00-2ECA-869C43F6A8B2}"/>
              </a:ext>
            </a:extLst>
          </p:cNvPr>
          <p:cNvSpPr txBox="1"/>
          <p:nvPr/>
        </p:nvSpPr>
        <p:spPr>
          <a:xfrm>
            <a:off x="3849878" y="5245337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F099B6-92D4-EF28-F213-B61052EE6E67}"/>
              </a:ext>
            </a:extLst>
          </p:cNvPr>
          <p:cNvCxnSpPr>
            <a:endCxn id="22" idx="3"/>
          </p:cNvCxnSpPr>
          <p:nvPr/>
        </p:nvCxnSpPr>
        <p:spPr>
          <a:xfrm flipV="1">
            <a:off x="1761148" y="2793103"/>
            <a:ext cx="0" cy="2792585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iangle 21">
            <a:extLst>
              <a:ext uri="{FF2B5EF4-FFF2-40B4-BE49-F238E27FC236}">
                <a16:creationId xmlns:a16="http://schemas.microsoft.com/office/drawing/2014/main" id="{25F411F6-AF9F-C72E-1384-806D9470DBE2}"/>
              </a:ext>
            </a:extLst>
          </p:cNvPr>
          <p:cNvSpPr/>
          <p:nvPr/>
        </p:nvSpPr>
        <p:spPr>
          <a:xfrm>
            <a:off x="1621970" y="2499308"/>
            <a:ext cx="413896" cy="293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BD1A17B3-B2A6-EC8A-8B83-5777E424E8B2}"/>
              </a:ext>
            </a:extLst>
          </p:cNvPr>
          <p:cNvSpPr/>
          <p:nvPr/>
        </p:nvSpPr>
        <p:spPr>
          <a:xfrm>
            <a:off x="4080647" y="2536205"/>
            <a:ext cx="413896" cy="293795"/>
          </a:xfrm>
          <a:prstGeom prst="triangl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916FAA-A68B-3B6E-EEBD-A2AF08A57844}"/>
              </a:ext>
            </a:extLst>
          </p:cNvPr>
          <p:cNvCxnSpPr>
            <a:cxnSpLocks/>
          </p:cNvCxnSpPr>
          <p:nvPr/>
        </p:nvCxnSpPr>
        <p:spPr>
          <a:xfrm flipV="1">
            <a:off x="1441991" y="2946289"/>
            <a:ext cx="2856605" cy="18288"/>
          </a:xfrm>
          <a:prstGeom prst="line">
            <a:avLst/>
          </a:prstGeom>
          <a:ln w="25400">
            <a:solidFill>
              <a:srgbClr val="C00000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FBAB9D-AD4B-BDB4-AA4F-923E572031FB}"/>
              </a:ext>
            </a:extLst>
          </p:cNvPr>
          <p:cNvSpPr txBox="1"/>
          <p:nvPr/>
        </p:nvSpPr>
        <p:spPr>
          <a:xfrm>
            <a:off x="964019" y="2551530"/>
            <a:ext cx="58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ray1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0EF7D0-CA94-52FB-A6C6-30CB5D726025}"/>
              </a:ext>
            </a:extLst>
          </p:cNvPr>
          <p:cNvSpPr txBox="1"/>
          <p:nvPr/>
        </p:nvSpPr>
        <p:spPr>
          <a:xfrm>
            <a:off x="1553360" y="5657865"/>
            <a:ext cx="58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ray2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3BCE44-4943-B200-67CE-4FF17C247632}"/>
              </a:ext>
            </a:extLst>
          </p:cNvPr>
          <p:cNvSpPr txBox="1"/>
          <p:nvPr/>
        </p:nvSpPr>
        <p:spPr>
          <a:xfrm>
            <a:off x="4941354" y="2845958"/>
            <a:ext cx="2744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 Medium" pitchFamily="2" charset="77"/>
              </a:rPr>
              <a:t>ray 1 takes 3.5 s</a:t>
            </a:r>
          </a:p>
          <a:p>
            <a:endParaRPr lang="en-US">
              <a:latin typeface="Montserrat Medium" pitchFamily="2" charset="77"/>
            </a:endParaRPr>
          </a:p>
          <a:p>
            <a:r>
              <a:rPr lang="en-US">
                <a:latin typeface="Montserrat Medium" pitchFamily="2" charset="77"/>
              </a:rPr>
              <a:t>ray 2 takes 2.5 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58519E-D8D4-CDD5-FD7F-C93C90D3C522}"/>
              </a:ext>
            </a:extLst>
          </p:cNvPr>
          <p:cNvSpPr txBox="1"/>
          <p:nvPr/>
        </p:nvSpPr>
        <p:spPr>
          <a:xfrm>
            <a:off x="1261565" y="1095094"/>
            <a:ext cx="3684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Montserrat Medium" pitchFamily="2" charset="77"/>
              </a:rPr>
              <a:t>Simple tomography example: two rays sample a 9 parameter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80421-3BE1-2940-0140-736EC14B0DC0}"/>
              </a:ext>
            </a:extLst>
          </p:cNvPr>
          <p:cNvSpPr/>
          <p:nvPr/>
        </p:nvSpPr>
        <p:spPr>
          <a:xfrm>
            <a:off x="2348307" y="2892495"/>
            <a:ext cx="1987601" cy="869533"/>
          </a:xfrm>
          <a:prstGeom prst="rect">
            <a:avLst/>
          </a:prstGeom>
          <a:solidFill>
            <a:srgbClr val="C0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1161C-2E88-87EF-5AFA-12740C6B7E5F}"/>
              </a:ext>
            </a:extLst>
          </p:cNvPr>
          <p:cNvSpPr/>
          <p:nvPr/>
        </p:nvSpPr>
        <p:spPr>
          <a:xfrm>
            <a:off x="1438693" y="3767780"/>
            <a:ext cx="891065" cy="1890085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B18253-E4D4-05BB-E24D-D7576F02B948}"/>
              </a:ext>
            </a:extLst>
          </p:cNvPr>
          <p:cNvSpPr txBox="1"/>
          <p:nvPr/>
        </p:nvSpPr>
        <p:spPr>
          <a:xfrm>
            <a:off x="6541974" y="1671573"/>
            <a:ext cx="1661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Montserrat Medium" pitchFamily="2" charset="77"/>
              </a:rPr>
              <a:t>Forward theory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A22FB0-E716-31EF-D483-C19DB0F1034D}"/>
              </a:ext>
            </a:extLst>
          </p:cNvPr>
          <p:cNvSpPr txBox="1"/>
          <p:nvPr/>
        </p:nvSpPr>
        <p:spPr>
          <a:xfrm>
            <a:off x="8199044" y="1306483"/>
            <a:ext cx="1661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Montserrat Medium" pitchFamily="2" charset="77"/>
              </a:rPr>
              <a:t>Model 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3D5B55-16A9-B468-BD17-4BE271A46A2E}"/>
              </a:ext>
            </a:extLst>
          </p:cNvPr>
          <p:cNvSpPr txBox="1"/>
          <p:nvPr/>
        </p:nvSpPr>
        <p:spPr>
          <a:xfrm>
            <a:off x="10074743" y="1501412"/>
            <a:ext cx="1443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latin typeface="Montserrat Medium" pitchFamily="2" charset="77"/>
              </a:rPr>
              <a:t>Data vector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50EE89-1349-03A8-3F01-1AA1F23664DA}"/>
              </a:ext>
            </a:extLst>
          </p:cNvPr>
          <p:cNvCxnSpPr>
            <a:cxnSpLocks/>
          </p:cNvCxnSpPr>
          <p:nvPr/>
        </p:nvCxnSpPr>
        <p:spPr>
          <a:xfrm>
            <a:off x="7582943" y="2142307"/>
            <a:ext cx="464452" cy="3124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36C609-F288-6428-B1F8-05FF626882A5}"/>
              </a:ext>
            </a:extLst>
          </p:cNvPr>
          <p:cNvCxnSpPr>
            <a:cxnSpLocks/>
          </p:cNvCxnSpPr>
          <p:nvPr/>
        </p:nvCxnSpPr>
        <p:spPr>
          <a:xfrm>
            <a:off x="8676264" y="2032302"/>
            <a:ext cx="0" cy="417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5EEFE7-4D9F-132C-33EF-F57939B42344}"/>
              </a:ext>
            </a:extLst>
          </p:cNvPr>
          <p:cNvCxnSpPr>
            <a:cxnSpLocks/>
          </p:cNvCxnSpPr>
          <p:nvPr/>
        </p:nvCxnSpPr>
        <p:spPr>
          <a:xfrm flipH="1">
            <a:off x="9794450" y="2142307"/>
            <a:ext cx="310249" cy="277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0461295-83AC-33C0-596E-2F701CE5E2B3}"/>
              </a:ext>
            </a:extLst>
          </p:cNvPr>
          <p:cNvSpPr txBox="1"/>
          <p:nvPr/>
        </p:nvSpPr>
        <p:spPr>
          <a:xfrm>
            <a:off x="7401269" y="3823089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ontserrat Medium" pitchFamily="2" charset="77"/>
              </a:rPr>
              <a:t>d  =  [ 3.5 2.5 ]   travel time in seconds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0BAC55-3DB9-96AB-4BE9-80CDAD9C80B5}"/>
              </a:ext>
            </a:extLst>
          </p:cNvPr>
          <p:cNvSpPr txBox="1"/>
          <p:nvPr/>
        </p:nvSpPr>
        <p:spPr>
          <a:xfrm>
            <a:off x="7389694" y="4415882"/>
            <a:ext cx="25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Montserrat" pitchFamily="2" charset="77"/>
              </a:rPr>
              <a:t>G  =     1 1 1 0 0 0 0 0 0</a:t>
            </a:r>
          </a:p>
          <a:p>
            <a:r>
              <a:rPr lang="en-US">
                <a:latin typeface="Montserrat" pitchFamily="2" charset="77"/>
              </a:rPr>
              <a:t>            1 0 0 1 0 0 1 0 0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692C73-78D0-7F94-0150-66EACD64E880}"/>
              </a:ext>
            </a:extLst>
          </p:cNvPr>
          <p:cNvSpPr txBox="1"/>
          <p:nvPr/>
        </p:nvSpPr>
        <p:spPr>
          <a:xfrm>
            <a:off x="7889636" y="4358879"/>
            <a:ext cx="460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[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9355-8C2E-0C70-D358-282CC76436A5}"/>
              </a:ext>
            </a:extLst>
          </p:cNvPr>
          <p:cNvSpPr txBox="1"/>
          <p:nvPr/>
        </p:nvSpPr>
        <p:spPr>
          <a:xfrm>
            <a:off x="9794450" y="4354327"/>
            <a:ext cx="807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90F4E7-864F-951F-C5C9-4941DD51240B}"/>
              </a:ext>
            </a:extLst>
          </p:cNvPr>
          <p:cNvSpPr txBox="1"/>
          <p:nvPr/>
        </p:nvSpPr>
        <p:spPr>
          <a:xfrm>
            <a:off x="8882940" y="3638423"/>
            <a:ext cx="22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BB5AA32-9E37-BD94-A9B0-211338931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348" y="2459293"/>
            <a:ext cx="1775659" cy="3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30" grpId="0"/>
      <p:bldP spid="31" grpId="0"/>
      <p:bldP spid="32" grpId="0"/>
      <p:bldP spid="36" grpId="0"/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F460-E57E-885E-72E8-21ADEDF6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Inverse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075CC-F37E-A7C2-3B47-3BEF0EBEEB96}"/>
              </a:ext>
            </a:extLst>
          </p:cNvPr>
          <p:cNvSpPr txBox="1"/>
          <p:nvPr/>
        </p:nvSpPr>
        <p:spPr>
          <a:xfrm>
            <a:off x="623019" y="864986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latin typeface="Montserrat SemiBold" pitchFamily="2" charset="77"/>
              </a:rPr>
              <a:t>Even-determined 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155EE-D0DD-FA95-6895-413A3E3A9943}"/>
              </a:ext>
            </a:extLst>
          </p:cNvPr>
          <p:cNvSpPr txBox="1"/>
          <p:nvPr/>
        </p:nvSpPr>
        <p:spPr>
          <a:xfrm>
            <a:off x="623019" y="2173423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latin typeface="Montserrat SemiBold" pitchFamily="2" charset="77"/>
              </a:rPr>
              <a:t>Over-determined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4C39D-283F-6EED-D441-9D21E7E5A733}"/>
              </a:ext>
            </a:extLst>
          </p:cNvPr>
          <p:cNvSpPr txBox="1"/>
          <p:nvPr/>
        </p:nvSpPr>
        <p:spPr>
          <a:xfrm>
            <a:off x="623019" y="3644974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latin typeface="Montserrat SemiBold" pitchFamily="2" charset="77"/>
              </a:rPr>
              <a:t>Under-determined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D1D19-31E7-4404-CBD2-1A8D4087B72D}"/>
              </a:ext>
            </a:extLst>
          </p:cNvPr>
          <p:cNvSpPr txBox="1"/>
          <p:nvPr/>
        </p:nvSpPr>
        <p:spPr>
          <a:xfrm>
            <a:off x="623019" y="4936911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latin typeface="Montserrat SemiBold" pitchFamily="2" charset="77"/>
              </a:rPr>
              <a:t>Mixed-determined 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6E85C-1653-A5DA-2016-CA714D0BCC34}"/>
              </a:ext>
            </a:extLst>
          </p:cNvPr>
          <p:cNvSpPr txBox="1"/>
          <p:nvPr/>
        </p:nvSpPr>
        <p:spPr>
          <a:xfrm>
            <a:off x="937549" y="1273632"/>
            <a:ext cx="7488820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Montserrat Light" pitchFamily="2" charset="77"/>
              </a:rPr>
              <a:t>Same number of model parameters (i.e., ”unknowns”) as data</a:t>
            </a:r>
          </a:p>
          <a:p>
            <a:pPr>
              <a:lnSpc>
                <a:spcPct val="150000"/>
              </a:lnSpc>
            </a:pPr>
            <a:r>
              <a:rPr lang="en-US" sz="1600">
                <a:latin typeface="Montserrat Light" pitchFamily="2" charset="77"/>
              </a:rPr>
              <a:t>Unique solution (if no observational error exists)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F6AD28-0713-D120-C3BB-1D1609E20D99}"/>
              </a:ext>
            </a:extLst>
          </p:cNvPr>
          <p:cNvSpPr txBox="1"/>
          <p:nvPr/>
        </p:nvSpPr>
        <p:spPr>
          <a:xfrm>
            <a:off x="937548" y="2588402"/>
            <a:ext cx="10104699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Montserrat Light" pitchFamily="2" charset="77"/>
              </a:rPr>
              <a:t>More data than model parameters</a:t>
            </a:r>
          </a:p>
          <a:p>
            <a:pPr>
              <a:lnSpc>
                <a:spcPct val="150000"/>
              </a:lnSpc>
            </a:pPr>
            <a:r>
              <a:rPr lang="en-US" sz="1600">
                <a:latin typeface="Montserrat Light" pitchFamily="2" charset="77"/>
              </a:rPr>
              <a:t>Best solution based on minimizing some measurement of misfit (e.g., least-squares misfit)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18860B-1167-2BC4-025B-AE7367042806}"/>
              </a:ext>
            </a:extLst>
          </p:cNvPr>
          <p:cNvSpPr txBox="1"/>
          <p:nvPr/>
        </p:nvSpPr>
        <p:spPr>
          <a:xfrm>
            <a:off x="937547" y="4000332"/>
            <a:ext cx="11007526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Montserrat Light" pitchFamily="2" charset="77"/>
              </a:rPr>
              <a:t>More model parameters than data (or some model parameters not constrained by data)</a:t>
            </a:r>
          </a:p>
          <a:p>
            <a:pPr>
              <a:lnSpc>
                <a:spcPct val="150000"/>
              </a:lnSpc>
            </a:pPr>
            <a:r>
              <a:rPr lang="en-US" sz="1600">
                <a:latin typeface="Montserrat Light" pitchFamily="2" charset="77"/>
              </a:rPr>
              <a:t>Infinitely many solutions exist. Must choose a solution by adding constraints (e.g., independent information)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5AB403-38FF-45B0-834A-02634D859014}"/>
              </a:ext>
            </a:extLst>
          </p:cNvPr>
          <p:cNvSpPr txBox="1"/>
          <p:nvPr/>
        </p:nvSpPr>
        <p:spPr>
          <a:xfrm>
            <a:off x="937547" y="5317628"/>
            <a:ext cx="11007526" cy="78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latin typeface="Montserrat Light" pitchFamily="2" charset="77"/>
              </a:rPr>
              <a:t>Some model parameters are over-determined, some are unconstrained</a:t>
            </a:r>
          </a:p>
          <a:p>
            <a:pPr>
              <a:lnSpc>
                <a:spcPct val="150000"/>
              </a:lnSpc>
            </a:pPr>
            <a:r>
              <a:rPr lang="en-US" sz="1600">
                <a:latin typeface="Montserrat Light" pitchFamily="2" charset="77"/>
              </a:rPr>
              <a:t>Infinitely many solutions</a:t>
            </a:r>
          </a:p>
        </p:txBody>
      </p:sp>
    </p:spTree>
    <p:extLst>
      <p:ext uri="{BB962C8B-B14F-4D97-AF65-F5344CB8AC3E}">
        <p14:creationId xmlns:p14="http://schemas.microsoft.com/office/powerpoint/2010/main" val="21340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9A2B-DE27-04BF-BEA4-CDE6E8A9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Travel time tomography (ray-based)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BF7D9-9477-F689-C3EF-A95762CC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29" y="963738"/>
            <a:ext cx="1834888" cy="655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8CF2F-3F1B-08F5-4574-F85DD446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29" y="1901756"/>
            <a:ext cx="1834888" cy="674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1EA7D9-FB26-2E11-AD36-88EC4FAF9F92}"/>
              </a:ext>
            </a:extLst>
          </p:cNvPr>
          <p:cNvSpPr txBox="1"/>
          <p:nvPr/>
        </p:nvSpPr>
        <p:spPr>
          <a:xfrm>
            <a:off x="3194167" y="1203556"/>
            <a:ext cx="5129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tserrat Medium" pitchFamily="2" charset="77"/>
              </a:rPr>
              <a:t>v(s) = velocity at point s along the ray path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9ACF714-47C7-136E-6E8B-78ED9D4EF7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178" b="31512"/>
          <a:stretch/>
        </p:blipFill>
        <p:spPr>
          <a:xfrm>
            <a:off x="6298886" y="4053983"/>
            <a:ext cx="5093085" cy="1618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ACCBA-1635-7BA3-B857-042F2C532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29" y="2965491"/>
            <a:ext cx="1984619" cy="736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AD6AC-5E90-14F2-E290-11C6F25E21A7}"/>
              </a:ext>
            </a:extLst>
          </p:cNvPr>
          <p:cNvSpPr txBox="1"/>
          <p:nvPr/>
        </p:nvSpPr>
        <p:spPr>
          <a:xfrm>
            <a:off x="3194167" y="2020302"/>
            <a:ext cx="5129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tserrat Medium" pitchFamily="2" charset="77"/>
              </a:rPr>
              <a:t>u(s) = 1/v(s) = “slowness”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57E676-F9D2-ABB8-F15B-44F427796B47}"/>
              </a:ext>
            </a:extLst>
          </p:cNvPr>
          <p:cNvSpPr txBox="1"/>
          <p:nvPr/>
        </p:nvSpPr>
        <p:spPr>
          <a:xfrm>
            <a:off x="3194167" y="2992976"/>
            <a:ext cx="7188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>
                <a:solidFill>
                  <a:schemeClr val="accent6">
                    <a:lumMod val="75000"/>
                  </a:schemeClr>
                </a:solidFill>
                <a:latin typeface="Montserrat Medium" pitchFamily="2" charset="77"/>
              </a:rPr>
              <a:t>G</a:t>
            </a:r>
            <a:r>
              <a:rPr lang="en-US" sz="1600" baseline="-25000" err="1">
                <a:solidFill>
                  <a:schemeClr val="accent6">
                    <a:lumMod val="75000"/>
                  </a:schemeClr>
                </a:solidFill>
                <a:latin typeface="Montserrat Medium" pitchFamily="2" charset="77"/>
              </a:rPr>
              <a:t>ij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tserrat Medium" pitchFamily="2" charset="77"/>
              </a:rPr>
              <a:t> is the distance that the </a:t>
            </a:r>
            <a:r>
              <a:rPr lang="en-US" sz="1600" err="1">
                <a:solidFill>
                  <a:schemeClr val="accent6">
                    <a:lumMod val="75000"/>
                  </a:schemeClr>
                </a:solidFill>
                <a:latin typeface="Montserrat Medium" pitchFamily="2" charset="77"/>
              </a:rPr>
              <a:t>i</a:t>
            </a:r>
            <a:r>
              <a:rPr lang="en-US" sz="1600" baseline="30000" err="1">
                <a:solidFill>
                  <a:schemeClr val="accent6">
                    <a:lumMod val="75000"/>
                  </a:schemeClr>
                </a:solidFill>
                <a:latin typeface="Montserrat Medium" pitchFamily="2" charset="77"/>
              </a:rPr>
              <a:t>th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tserrat Medium" pitchFamily="2" charset="77"/>
              </a:rPr>
              <a:t> ray travels in the </a:t>
            </a:r>
            <a:r>
              <a:rPr lang="en-US" sz="1600" err="1">
                <a:solidFill>
                  <a:schemeClr val="accent6">
                    <a:lumMod val="75000"/>
                  </a:schemeClr>
                </a:solidFill>
                <a:latin typeface="Montserrat Medium" pitchFamily="2" charset="77"/>
              </a:rPr>
              <a:t>j</a:t>
            </a:r>
            <a:r>
              <a:rPr lang="en-US" sz="1600" baseline="-25000" err="1">
                <a:solidFill>
                  <a:schemeClr val="accent6">
                    <a:lumMod val="75000"/>
                  </a:schemeClr>
                </a:solidFill>
                <a:latin typeface="Montserrat Medium" pitchFamily="2" charset="77"/>
              </a:rPr>
              <a:t>th</a:t>
            </a:r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Montserrat Medium" pitchFamily="2" charset="77"/>
              </a:rPr>
              <a:t> block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6417C8-2DB0-D1C6-CF2A-3B33D1E10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29" y="4014269"/>
            <a:ext cx="1341287" cy="290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D6CBBA-E883-A07F-7887-193B1AF2A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2391" y="3904309"/>
            <a:ext cx="1873644" cy="662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90D770-DD10-3D48-DD0A-79CF925B7214}"/>
              </a:ext>
            </a:extLst>
          </p:cNvPr>
          <p:cNvSpPr txBox="1"/>
          <p:nvPr/>
        </p:nvSpPr>
        <p:spPr>
          <a:xfrm>
            <a:off x="2586664" y="4024261"/>
            <a:ext cx="607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Montserrat Medium" pitchFamily="2" charset="77"/>
              </a:rPr>
              <a:t>or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5DF944E-3C69-11D6-7ED5-133F527CF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583"/>
          <a:stretch/>
        </p:blipFill>
        <p:spPr>
          <a:xfrm>
            <a:off x="6374227" y="5835977"/>
            <a:ext cx="5093085" cy="5025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B86103-109E-F3F8-4BE3-058270AD5EC6}"/>
              </a:ext>
            </a:extLst>
          </p:cNvPr>
          <p:cNvSpPr txBox="1"/>
          <p:nvPr/>
        </p:nvSpPr>
        <p:spPr>
          <a:xfrm>
            <a:off x="643115" y="4719009"/>
            <a:ext cx="5129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>
                <a:latin typeface="Montserrat" pitchFamily="2" charset="77"/>
              </a:rPr>
              <a:t>Relative travel time tomography: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3CBD19-4082-9924-86A2-773519CA0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4547" y="5380103"/>
            <a:ext cx="2560201" cy="7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2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CC0C-D850-E9D3-45DD-4840C825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Least squares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DF38D-E89F-225D-2BC4-ACC8C8EA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56" y="1648584"/>
            <a:ext cx="4101167" cy="565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E542DF-8BE6-22B0-67E4-41ABA593CCBF}"/>
              </a:ext>
            </a:extLst>
          </p:cNvPr>
          <p:cNvSpPr txBox="1"/>
          <p:nvPr/>
        </p:nvSpPr>
        <p:spPr>
          <a:xfrm>
            <a:off x="6096000" y="1641988"/>
            <a:ext cx="56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Montserrat SemiBold" pitchFamily="2" charset="77"/>
              </a:rPr>
              <a:t>requires G</a:t>
            </a:r>
            <a:r>
              <a:rPr lang="en-US" b="1" i="1" baseline="30000">
                <a:solidFill>
                  <a:schemeClr val="accent6">
                    <a:lumMod val="75000"/>
                  </a:schemeClr>
                </a:solidFill>
                <a:latin typeface="Montserrat SemiBold" pitchFamily="2" charset="77"/>
              </a:rPr>
              <a:t>T</a:t>
            </a:r>
            <a:r>
              <a:rPr lang="en-US" b="1" i="1">
                <a:solidFill>
                  <a:schemeClr val="accent6">
                    <a:lumMod val="75000"/>
                  </a:schemeClr>
                </a:solidFill>
                <a:latin typeface="Montserrat SemiBold" pitchFamily="2" charset="77"/>
              </a:rPr>
              <a:t>G to be invertible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F4ADC4-504D-8762-0142-DA300CA4111A}"/>
              </a:ext>
            </a:extLst>
          </p:cNvPr>
          <p:cNvCxnSpPr/>
          <p:nvPr/>
        </p:nvCxnSpPr>
        <p:spPr>
          <a:xfrm flipH="1">
            <a:off x="5127585" y="1833250"/>
            <a:ext cx="844952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EECC486-2DD4-1845-208C-70C2A8746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56" y="977899"/>
            <a:ext cx="1775659" cy="373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54B8BE-C7FE-A95D-AC74-AD6599BAD3A7}"/>
              </a:ext>
            </a:extLst>
          </p:cNvPr>
          <p:cNvSpPr txBox="1"/>
          <p:nvPr/>
        </p:nvSpPr>
        <p:spPr>
          <a:xfrm>
            <a:off x="488548" y="2772216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Montserrat SemiBold" pitchFamily="2" charset="77"/>
              </a:rPr>
              <a:t>What happens if G</a:t>
            </a:r>
            <a:r>
              <a:rPr lang="en-US" sz="2000" b="1" baseline="30000">
                <a:latin typeface="Montserrat SemiBold" pitchFamily="2" charset="77"/>
              </a:rPr>
              <a:t>T</a:t>
            </a:r>
            <a:r>
              <a:rPr lang="en-US" sz="2000" b="1">
                <a:latin typeface="Montserrat SemiBold" pitchFamily="2" charset="77"/>
              </a:rPr>
              <a:t>G is not invertible?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7B07E-D6FD-6D1C-C908-942CFCA0B77F}"/>
              </a:ext>
            </a:extLst>
          </p:cNvPr>
          <p:cNvSpPr txBox="1"/>
          <p:nvPr/>
        </p:nvSpPr>
        <p:spPr>
          <a:xfrm>
            <a:off x="722609" y="3442901"/>
            <a:ext cx="9389580" cy="87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Montserrat Light" pitchFamily="2" charset="77"/>
              </a:rPr>
              <a:t>There are infinite number of solutions! (You can add to the solution, any solution in the ‘</a:t>
            </a:r>
            <a:r>
              <a:rPr lang="en-US" err="1">
                <a:latin typeface="Montserrat Light" pitchFamily="2" charset="77"/>
              </a:rPr>
              <a:t>nullspace</a:t>
            </a:r>
            <a:r>
              <a:rPr lang="en-US">
                <a:latin typeface="Montserrat Light" pitchFamily="2" charset="77"/>
              </a:rPr>
              <a:t>’ of G</a:t>
            </a:r>
            <a:r>
              <a:rPr lang="en-US" baseline="30000">
                <a:latin typeface="Montserrat Light" pitchFamily="2" charset="77"/>
              </a:rPr>
              <a:t>T</a:t>
            </a:r>
            <a:r>
              <a:rPr lang="en-US">
                <a:latin typeface="Montserrat Light" pitchFamily="2" charset="77"/>
              </a:rPr>
              <a:t>G).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72D129-5229-FD1E-E3FD-7E2A60D8F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34" y="4666448"/>
            <a:ext cx="1375132" cy="3143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EDE894-61F0-CCF2-F13E-E6E7882CE8AD}"/>
              </a:ext>
            </a:extLst>
          </p:cNvPr>
          <p:cNvSpPr txBox="1"/>
          <p:nvPr/>
        </p:nvSpPr>
        <p:spPr>
          <a:xfrm>
            <a:off x="722609" y="5263505"/>
            <a:ext cx="9389580" cy="46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Montserrat Light" pitchFamily="2" charset="77"/>
              </a:rPr>
              <a:t>We need to impose some extra conditions on the solution to solve it.</a:t>
            </a:r>
          </a:p>
        </p:txBody>
      </p:sp>
    </p:spTree>
    <p:extLst>
      <p:ext uri="{BB962C8B-B14F-4D97-AF65-F5344CB8AC3E}">
        <p14:creationId xmlns:p14="http://schemas.microsoft.com/office/powerpoint/2010/main" val="123723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1089</Words>
  <Application>Microsoft Macintosh PowerPoint</Application>
  <PresentationFormat>Widescreen</PresentationFormat>
  <Paragraphs>229</Paragraphs>
  <Slides>27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Arial</vt:lpstr>
      <vt:lpstr>Avenir Book</vt:lpstr>
      <vt:lpstr>Calibri</vt:lpstr>
      <vt:lpstr>Calibri Light</vt:lpstr>
      <vt:lpstr>Helvetica</vt:lpstr>
      <vt:lpstr>Helvetica Light</vt:lpstr>
      <vt:lpstr>Helvetica Neue</vt:lpstr>
      <vt:lpstr>Montserrat</vt:lpstr>
      <vt:lpstr>Montserrat Light</vt:lpstr>
      <vt:lpstr>Montserrat Medium</vt:lpstr>
      <vt:lpstr>Montserrat SemiBold</vt:lpstr>
      <vt:lpstr>Myriad Pro SemiCond</vt:lpstr>
      <vt:lpstr>Roboto</vt:lpstr>
      <vt:lpstr>Roboto Thin</vt:lpstr>
      <vt:lpstr>Office Theme</vt:lpstr>
      <vt:lpstr>GEOL593: Seismology and Earth Structure, Spring 2023</vt:lpstr>
      <vt:lpstr>PowerPoint Presentation</vt:lpstr>
      <vt:lpstr>Seismic tomography: Moving beyond ‘1D’ models</vt:lpstr>
      <vt:lpstr>PowerPoint Presentation</vt:lpstr>
      <vt:lpstr>Global Tomography: Linking Seismic Images to Mantle Dynamics</vt:lpstr>
      <vt:lpstr>Seismic tomography primer</vt:lpstr>
      <vt:lpstr>Types of Inverse Problems</vt:lpstr>
      <vt:lpstr>Travel time tomography (ray-based)</vt:lpstr>
      <vt:lpstr>Least squares solution</vt:lpstr>
      <vt:lpstr>Regularization: Norm damping</vt:lpstr>
      <vt:lpstr>Regularization: Smoothing</vt:lpstr>
      <vt:lpstr>How to choose damping parameters? (L-curve test)</vt:lpstr>
      <vt:lpstr>Model parameterization</vt:lpstr>
      <vt:lpstr>Model resolution</vt:lpstr>
      <vt:lpstr>Smearing</vt:lpstr>
      <vt:lpstr>Subduction zone tomography</vt:lpstr>
      <vt:lpstr>Slabs stagnating in the transition zone</vt:lpstr>
      <vt:lpstr>Global P-wave travel time tomography</vt:lpstr>
      <vt:lpstr>Hotspots and mantle plumes</vt:lpstr>
      <vt:lpstr>Limitations of plume imaging</vt:lpstr>
      <vt:lpstr>Limitations of plume imaging</vt:lpstr>
      <vt:lpstr>PowerPoint Presentation</vt:lpstr>
      <vt:lpstr>PowerPoint Presentation</vt:lpstr>
      <vt:lpstr>Phantom plume tails?</vt:lpstr>
      <vt:lpstr>PowerPoint Presentation</vt:lpstr>
      <vt:lpstr>Large Low Shear Velocity Provinces (LLSVPs)</vt:lpstr>
      <vt:lpstr>Beyond ray theory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GEOL593: Seismology and Earth Structure, Spring 2023</dc:title>
  <dc:creator>Ross Ronan Maguire</dc:creator>
  <cp:lastModifiedBy>Maguire, Ross</cp:lastModifiedBy>
  <cp:revision>2</cp:revision>
  <dcterms:created xsi:type="dcterms:W3CDTF">2023-02-28T20:05:11Z</dcterms:created>
  <dcterms:modified xsi:type="dcterms:W3CDTF">2023-03-07T16:34:42Z</dcterms:modified>
</cp:coreProperties>
</file>